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8" r:id="rId5"/>
    <p:sldId id="405" r:id="rId6"/>
    <p:sldId id="408" r:id="rId7"/>
    <p:sldId id="407" r:id="rId8"/>
    <p:sldId id="409" r:id="rId9"/>
    <p:sldId id="410" r:id="rId10"/>
    <p:sldId id="411" r:id="rId11"/>
    <p:sldId id="403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04" r:id="rId27"/>
    <p:sldId id="427" r:id="rId28"/>
    <p:sldId id="428" r:id="rId29"/>
    <p:sldId id="429" r:id="rId30"/>
    <p:sldId id="43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F4A634EB-E35A-4F2D-9847-E01237891D8F}">
          <p14:sldIdLst>
            <p14:sldId id="258"/>
            <p14:sldId id="405"/>
            <p14:sldId id="408"/>
            <p14:sldId id="407"/>
            <p14:sldId id="409"/>
            <p14:sldId id="410"/>
            <p14:sldId id="411"/>
            <p14:sldId id="403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04"/>
            <p14:sldId id="427"/>
            <p14:sldId id="428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3672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AE4"/>
    <a:srgbClr val="1E497F"/>
    <a:srgbClr val="DCDCDC"/>
    <a:srgbClr val="FFFFFF"/>
    <a:srgbClr val="2CC18E"/>
    <a:srgbClr val="E7E7E7"/>
    <a:srgbClr val="EB5152"/>
    <a:srgbClr val="656666"/>
    <a:srgbClr val="00B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219C8-DE86-435A-985B-BA93E2ACB220}" v="396" dt="2026-05-12T19:54:55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456"/>
      </p:cViewPr>
      <p:guideLst>
        <p:guide orient="horz" pos="1296"/>
        <p:guide orient="horz" pos="3672"/>
        <p:guide orient="horz" pos="11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951D8-B7D6-412A-8741-D1976BFB7EB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729BD-21AB-4AF0-9CDB-F6C5705123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During FY 2019, RI public libraries offered 35,649 programs, with recorded attendance of 556,915. </a:t>
          </a:r>
        </a:p>
      </dgm:t>
    </dgm:pt>
    <dgm:pt modelId="{D74A051F-F3BA-49D8-818E-888C3152CE41}" type="parTrans" cxnId="{5C0BC16F-8AC7-4BBA-B0A5-310E4C8350E4}">
      <dgm:prSet/>
      <dgm:spPr/>
      <dgm:t>
        <a:bodyPr/>
        <a:lstStyle/>
        <a:p>
          <a:endParaRPr lang="en-US"/>
        </a:p>
      </dgm:t>
    </dgm:pt>
    <dgm:pt modelId="{6E267FD4-6ADC-4D5C-B9D8-38BE846565C6}" type="sibTrans" cxnId="{5C0BC16F-8AC7-4BBA-B0A5-310E4C8350E4}">
      <dgm:prSet/>
      <dgm:spPr/>
      <dgm:t>
        <a:bodyPr/>
        <a:lstStyle/>
        <a:p>
          <a:endParaRPr lang="en-US"/>
        </a:p>
      </dgm:t>
    </dgm:pt>
    <dgm:pt modelId="{5425AB80-C9C9-4090-A154-5BCF2BCEBD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During FY 2025, RI public libraries offered 31,265 programs, with recorded attendance of 478,662. </a:t>
          </a:r>
        </a:p>
      </dgm:t>
    </dgm:pt>
    <dgm:pt modelId="{C921D5FE-5205-4794-A26C-7371D3B408B2}" type="parTrans" cxnId="{E41F483D-6B87-4A82-AF7F-7685F3F4876B}">
      <dgm:prSet/>
      <dgm:spPr/>
      <dgm:t>
        <a:bodyPr/>
        <a:lstStyle/>
        <a:p>
          <a:endParaRPr lang="en-US"/>
        </a:p>
      </dgm:t>
    </dgm:pt>
    <dgm:pt modelId="{7CEF29D5-F174-4647-B08E-D7233CDD2EA1}" type="sibTrans" cxnId="{E41F483D-6B87-4A82-AF7F-7685F3F4876B}">
      <dgm:prSet/>
      <dgm:spPr/>
      <dgm:t>
        <a:bodyPr/>
        <a:lstStyle/>
        <a:p>
          <a:endParaRPr lang="en-US"/>
        </a:p>
      </dgm:t>
    </dgm:pt>
    <dgm:pt modelId="{C0826DCA-0478-4A9C-AA4E-15C7F46986D8}" type="pres">
      <dgm:prSet presAssocID="{E42951D8-B7D6-412A-8741-D1976BFB7EBE}" presName="root" presStyleCnt="0">
        <dgm:presLayoutVars>
          <dgm:dir/>
          <dgm:resizeHandles val="exact"/>
        </dgm:presLayoutVars>
      </dgm:prSet>
      <dgm:spPr/>
    </dgm:pt>
    <dgm:pt modelId="{56549EA5-B972-4404-A087-7685B608246C}" type="pres">
      <dgm:prSet presAssocID="{BCA729BD-21AB-4AF0-9CDB-F6C5705123CB}" presName="compNode" presStyleCnt="0"/>
      <dgm:spPr/>
    </dgm:pt>
    <dgm:pt modelId="{A6410071-E384-4155-8410-2691E6453678}" type="pres">
      <dgm:prSet presAssocID="{BCA729BD-21AB-4AF0-9CDB-F6C5705123CB}" presName="iconRect" presStyleLbl="node1" presStyleIdx="0" presStyleCnt="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7902191D-19AB-43A2-91B6-76C5ED27633F}" type="pres">
      <dgm:prSet presAssocID="{BCA729BD-21AB-4AF0-9CDB-F6C5705123CB}" presName="spaceRect" presStyleCnt="0"/>
      <dgm:spPr/>
    </dgm:pt>
    <dgm:pt modelId="{21E5CE06-C339-4285-9D59-95C6D2F3402C}" type="pres">
      <dgm:prSet presAssocID="{BCA729BD-21AB-4AF0-9CDB-F6C5705123CB}" presName="textRect" presStyleLbl="revTx" presStyleIdx="0" presStyleCnt="2">
        <dgm:presLayoutVars>
          <dgm:chMax val="1"/>
          <dgm:chPref val="1"/>
        </dgm:presLayoutVars>
      </dgm:prSet>
      <dgm:spPr/>
    </dgm:pt>
    <dgm:pt modelId="{946DA95D-E2BC-45E3-91B9-7E81815D3CE7}" type="pres">
      <dgm:prSet presAssocID="{6E267FD4-6ADC-4D5C-B9D8-38BE846565C6}" presName="sibTrans" presStyleCnt="0"/>
      <dgm:spPr/>
    </dgm:pt>
    <dgm:pt modelId="{4BFE0325-6EB7-477F-A2B8-3A3C0FA8D72E}" type="pres">
      <dgm:prSet presAssocID="{5425AB80-C9C9-4090-A154-5BCF2BCEBDE0}" presName="compNode" presStyleCnt="0"/>
      <dgm:spPr/>
    </dgm:pt>
    <dgm:pt modelId="{EC59583F-B0E2-44FD-B824-63E757BC62E6}" type="pres">
      <dgm:prSet presAssocID="{5425AB80-C9C9-4090-A154-5BCF2BCEBDE0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A12F5F7-AAB0-45C6-881C-560CF47763FB}" type="pres">
      <dgm:prSet presAssocID="{5425AB80-C9C9-4090-A154-5BCF2BCEBDE0}" presName="spaceRect" presStyleCnt="0"/>
      <dgm:spPr/>
    </dgm:pt>
    <dgm:pt modelId="{FD281D9F-E52F-4BF5-8293-9675CA498F32}" type="pres">
      <dgm:prSet presAssocID="{5425AB80-C9C9-4090-A154-5BCF2BCEBDE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41F483D-6B87-4A82-AF7F-7685F3F4876B}" srcId="{E42951D8-B7D6-412A-8741-D1976BFB7EBE}" destId="{5425AB80-C9C9-4090-A154-5BCF2BCEBDE0}" srcOrd="1" destOrd="0" parTransId="{C921D5FE-5205-4794-A26C-7371D3B408B2}" sibTransId="{7CEF29D5-F174-4647-B08E-D7233CDD2EA1}"/>
    <dgm:cxn modelId="{5C0BC16F-8AC7-4BBA-B0A5-310E4C8350E4}" srcId="{E42951D8-B7D6-412A-8741-D1976BFB7EBE}" destId="{BCA729BD-21AB-4AF0-9CDB-F6C5705123CB}" srcOrd="0" destOrd="0" parTransId="{D74A051F-F3BA-49D8-818E-888C3152CE41}" sibTransId="{6E267FD4-6ADC-4D5C-B9D8-38BE846565C6}"/>
    <dgm:cxn modelId="{D553A8C6-9B1F-466D-927D-C2C19EE38FCB}" type="presOf" srcId="{E42951D8-B7D6-412A-8741-D1976BFB7EBE}" destId="{C0826DCA-0478-4A9C-AA4E-15C7F46986D8}" srcOrd="0" destOrd="0" presId="urn:microsoft.com/office/officeart/2018/2/layout/IconLabelList"/>
    <dgm:cxn modelId="{46A7E0E4-F79A-4ECA-B267-C1E50AA998BA}" type="presOf" srcId="{BCA729BD-21AB-4AF0-9CDB-F6C5705123CB}" destId="{21E5CE06-C339-4285-9D59-95C6D2F3402C}" srcOrd="0" destOrd="0" presId="urn:microsoft.com/office/officeart/2018/2/layout/IconLabelList"/>
    <dgm:cxn modelId="{38C9FCE9-03D5-4756-BDC7-779629128766}" type="presOf" srcId="{5425AB80-C9C9-4090-A154-5BCF2BCEBDE0}" destId="{FD281D9F-E52F-4BF5-8293-9675CA498F32}" srcOrd="0" destOrd="0" presId="urn:microsoft.com/office/officeart/2018/2/layout/IconLabelList"/>
    <dgm:cxn modelId="{1ACBCFC3-279C-4CFA-A906-BA6763540481}" type="presParOf" srcId="{C0826DCA-0478-4A9C-AA4E-15C7F46986D8}" destId="{56549EA5-B972-4404-A087-7685B608246C}" srcOrd="0" destOrd="0" presId="urn:microsoft.com/office/officeart/2018/2/layout/IconLabelList"/>
    <dgm:cxn modelId="{F7B812EA-DFD8-474E-B66E-C69569C5E0D2}" type="presParOf" srcId="{56549EA5-B972-4404-A087-7685B608246C}" destId="{A6410071-E384-4155-8410-2691E6453678}" srcOrd="0" destOrd="0" presId="urn:microsoft.com/office/officeart/2018/2/layout/IconLabelList"/>
    <dgm:cxn modelId="{BBA5F659-C844-446B-9127-2D46F7396540}" type="presParOf" srcId="{56549EA5-B972-4404-A087-7685B608246C}" destId="{7902191D-19AB-43A2-91B6-76C5ED27633F}" srcOrd="1" destOrd="0" presId="urn:microsoft.com/office/officeart/2018/2/layout/IconLabelList"/>
    <dgm:cxn modelId="{F6F031D8-7E8D-453D-B154-A7E0425CEFBD}" type="presParOf" srcId="{56549EA5-B972-4404-A087-7685B608246C}" destId="{21E5CE06-C339-4285-9D59-95C6D2F3402C}" srcOrd="2" destOrd="0" presId="urn:microsoft.com/office/officeart/2018/2/layout/IconLabelList"/>
    <dgm:cxn modelId="{6B2BDF98-FEA1-45BE-BEE1-07D3704AC65D}" type="presParOf" srcId="{C0826DCA-0478-4A9C-AA4E-15C7F46986D8}" destId="{946DA95D-E2BC-45E3-91B9-7E81815D3CE7}" srcOrd="1" destOrd="0" presId="urn:microsoft.com/office/officeart/2018/2/layout/IconLabelList"/>
    <dgm:cxn modelId="{C5B7E988-3F54-4419-979E-E107FF35873A}" type="presParOf" srcId="{C0826DCA-0478-4A9C-AA4E-15C7F46986D8}" destId="{4BFE0325-6EB7-477F-A2B8-3A3C0FA8D72E}" srcOrd="2" destOrd="0" presId="urn:microsoft.com/office/officeart/2018/2/layout/IconLabelList"/>
    <dgm:cxn modelId="{A06CB0F1-6506-4C77-BB84-C399E00792F2}" type="presParOf" srcId="{4BFE0325-6EB7-477F-A2B8-3A3C0FA8D72E}" destId="{EC59583F-B0E2-44FD-B824-63E757BC62E6}" srcOrd="0" destOrd="0" presId="urn:microsoft.com/office/officeart/2018/2/layout/IconLabelList"/>
    <dgm:cxn modelId="{A1AEB8FF-A255-436A-83DC-9B6E256C3935}" type="presParOf" srcId="{4BFE0325-6EB7-477F-A2B8-3A3C0FA8D72E}" destId="{8A12F5F7-AAB0-45C6-881C-560CF47763FB}" srcOrd="1" destOrd="0" presId="urn:microsoft.com/office/officeart/2018/2/layout/IconLabelList"/>
    <dgm:cxn modelId="{437F0381-1204-441A-9BBE-B3331A997289}" type="presParOf" srcId="{4BFE0325-6EB7-477F-A2B8-3A3C0FA8D72E}" destId="{FD281D9F-E52F-4BF5-8293-9675CA498F3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783AF-41FA-4C14-A490-6698E2A2511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FD06C-EB01-4EE5-8DF2-1390EB6E395E}">
      <dgm:prSet/>
      <dgm:spPr/>
      <dgm:t>
        <a:bodyPr/>
        <a:lstStyle/>
        <a:p>
          <a:r>
            <a:rPr lang="en-US"/>
            <a:t>Onsite program sessions made up 88% of programming in FY 2025.</a:t>
          </a:r>
        </a:p>
      </dgm:t>
    </dgm:pt>
    <dgm:pt modelId="{C2BD3A84-BBA2-43B7-B71D-F8AD103299C7}" type="parTrans" cxnId="{7FF57DC0-1D7A-459F-832F-667C9515336E}">
      <dgm:prSet/>
      <dgm:spPr/>
      <dgm:t>
        <a:bodyPr/>
        <a:lstStyle/>
        <a:p>
          <a:endParaRPr lang="en-US"/>
        </a:p>
      </dgm:t>
    </dgm:pt>
    <dgm:pt modelId="{F5BC33B2-9C0A-4788-9BDB-E39B6AC01955}" type="sibTrans" cxnId="{7FF57DC0-1D7A-459F-832F-667C9515336E}">
      <dgm:prSet/>
      <dgm:spPr/>
      <dgm:t>
        <a:bodyPr/>
        <a:lstStyle/>
        <a:p>
          <a:endParaRPr lang="en-US"/>
        </a:p>
      </dgm:t>
    </dgm:pt>
    <dgm:pt modelId="{D44A14EB-FBC5-40EE-9716-8795905AE6FF}">
      <dgm:prSet/>
      <dgm:spPr/>
      <dgm:t>
        <a:bodyPr/>
        <a:lstStyle/>
        <a:p>
          <a:r>
            <a:rPr lang="en-US"/>
            <a:t>Top 3 audiences for onsite programs</a:t>
          </a:r>
        </a:p>
      </dgm:t>
    </dgm:pt>
    <dgm:pt modelId="{74238C2D-C61C-4B1A-93D5-746543204C81}" type="parTrans" cxnId="{FD28AD66-BCAD-4F16-923C-82F4C95CA02E}">
      <dgm:prSet/>
      <dgm:spPr/>
      <dgm:t>
        <a:bodyPr/>
        <a:lstStyle/>
        <a:p>
          <a:endParaRPr lang="en-US"/>
        </a:p>
      </dgm:t>
    </dgm:pt>
    <dgm:pt modelId="{DAED5C78-C18C-4375-AC04-F1C436FBFCED}" type="sibTrans" cxnId="{FD28AD66-BCAD-4F16-923C-82F4C95CA02E}">
      <dgm:prSet/>
      <dgm:spPr/>
      <dgm:t>
        <a:bodyPr/>
        <a:lstStyle/>
        <a:p>
          <a:endParaRPr lang="en-US"/>
        </a:p>
      </dgm:t>
    </dgm:pt>
    <dgm:pt modelId="{6C8F3439-BE77-4990-83DD-ABC7B3E36226}">
      <dgm:prSet/>
      <dgm:spPr/>
      <dgm:t>
        <a:bodyPr/>
        <a:lstStyle/>
        <a:p>
          <a:r>
            <a:rPr lang="en-US"/>
            <a:t>Adult (19 years and older)</a:t>
          </a:r>
        </a:p>
      </dgm:t>
    </dgm:pt>
    <dgm:pt modelId="{ABC9FD73-EB77-4C02-B484-9152F60C3B4C}" type="parTrans" cxnId="{B39AFBC5-3691-4D64-A228-4ACF47576567}">
      <dgm:prSet/>
      <dgm:spPr/>
      <dgm:t>
        <a:bodyPr/>
        <a:lstStyle/>
        <a:p>
          <a:endParaRPr lang="en-US"/>
        </a:p>
      </dgm:t>
    </dgm:pt>
    <dgm:pt modelId="{2AFFDCCC-8C50-4B63-A4E5-64E16BDB26EB}" type="sibTrans" cxnId="{B39AFBC5-3691-4D64-A228-4ACF47576567}">
      <dgm:prSet/>
      <dgm:spPr/>
      <dgm:t>
        <a:bodyPr/>
        <a:lstStyle/>
        <a:p>
          <a:endParaRPr lang="en-US"/>
        </a:p>
      </dgm:t>
    </dgm:pt>
    <dgm:pt modelId="{B0251867-BF4E-47EE-8D31-9381D90D274B}">
      <dgm:prSet/>
      <dgm:spPr/>
      <dgm:t>
        <a:bodyPr/>
        <a:lstStyle/>
        <a:p>
          <a:r>
            <a:rPr lang="en-US"/>
            <a:t>Preschool (0-5 years old)</a:t>
          </a:r>
        </a:p>
      </dgm:t>
    </dgm:pt>
    <dgm:pt modelId="{72BE5D24-586A-46B3-85B0-9BA7E6CD8541}" type="parTrans" cxnId="{BBEC0BB4-C339-4765-B94A-CF506FA7AC1C}">
      <dgm:prSet/>
      <dgm:spPr/>
      <dgm:t>
        <a:bodyPr/>
        <a:lstStyle/>
        <a:p>
          <a:endParaRPr lang="en-US"/>
        </a:p>
      </dgm:t>
    </dgm:pt>
    <dgm:pt modelId="{15B4E0F0-1CF9-40B7-8949-FA43A51313F5}" type="sibTrans" cxnId="{BBEC0BB4-C339-4765-B94A-CF506FA7AC1C}">
      <dgm:prSet/>
      <dgm:spPr/>
      <dgm:t>
        <a:bodyPr/>
        <a:lstStyle/>
        <a:p>
          <a:endParaRPr lang="en-US"/>
        </a:p>
      </dgm:t>
    </dgm:pt>
    <dgm:pt modelId="{000274E1-F0F1-48B4-9FC9-11C2D5FA85FF}">
      <dgm:prSet/>
      <dgm:spPr/>
      <dgm:t>
        <a:bodyPr/>
        <a:lstStyle/>
        <a:p>
          <a:r>
            <a:rPr lang="en-US"/>
            <a:t>School age (6-11 years old)</a:t>
          </a:r>
        </a:p>
      </dgm:t>
    </dgm:pt>
    <dgm:pt modelId="{051422DC-67C2-4B0B-9D50-3ABEEAB80BDD}" type="parTrans" cxnId="{980C5430-3A0C-4309-A9CB-DC07153C2534}">
      <dgm:prSet/>
      <dgm:spPr/>
      <dgm:t>
        <a:bodyPr/>
        <a:lstStyle/>
        <a:p>
          <a:endParaRPr lang="en-US"/>
        </a:p>
      </dgm:t>
    </dgm:pt>
    <dgm:pt modelId="{A1BD578E-0AFD-4F92-A492-0F9C7F163F42}" type="sibTrans" cxnId="{980C5430-3A0C-4309-A9CB-DC07153C2534}">
      <dgm:prSet/>
      <dgm:spPr/>
      <dgm:t>
        <a:bodyPr/>
        <a:lstStyle/>
        <a:p>
          <a:endParaRPr lang="en-US"/>
        </a:p>
      </dgm:t>
    </dgm:pt>
    <dgm:pt modelId="{B9A6E66D-41BE-4A03-9749-4D5586F982E5}" type="pres">
      <dgm:prSet presAssocID="{540783AF-41FA-4C14-A490-6698E2A2511D}" presName="Name0" presStyleCnt="0">
        <dgm:presLayoutVars>
          <dgm:dir/>
          <dgm:animLvl val="lvl"/>
          <dgm:resizeHandles val="exact"/>
        </dgm:presLayoutVars>
      </dgm:prSet>
      <dgm:spPr/>
    </dgm:pt>
    <dgm:pt modelId="{C023D6E1-9227-4A15-AC87-1AE26C9737A0}" type="pres">
      <dgm:prSet presAssocID="{D44A14EB-FBC5-40EE-9716-8795905AE6FF}" presName="boxAndChildren" presStyleCnt="0"/>
      <dgm:spPr/>
    </dgm:pt>
    <dgm:pt modelId="{3674063E-E456-4F01-AAC3-A75FA910C8B4}" type="pres">
      <dgm:prSet presAssocID="{D44A14EB-FBC5-40EE-9716-8795905AE6FF}" presName="parentTextBox" presStyleLbl="node1" presStyleIdx="0" presStyleCnt="2"/>
      <dgm:spPr/>
    </dgm:pt>
    <dgm:pt modelId="{EBFFCF6E-8F44-4CE3-A7FC-A79AC4B00EA4}" type="pres">
      <dgm:prSet presAssocID="{D44A14EB-FBC5-40EE-9716-8795905AE6FF}" presName="entireBox" presStyleLbl="node1" presStyleIdx="0" presStyleCnt="2"/>
      <dgm:spPr/>
    </dgm:pt>
    <dgm:pt modelId="{61605832-E3EB-481E-9536-08B4B96EC0F6}" type="pres">
      <dgm:prSet presAssocID="{D44A14EB-FBC5-40EE-9716-8795905AE6FF}" presName="descendantBox" presStyleCnt="0"/>
      <dgm:spPr/>
    </dgm:pt>
    <dgm:pt modelId="{F6291D32-E7EE-4463-AD57-6668AB191E4F}" type="pres">
      <dgm:prSet presAssocID="{6C8F3439-BE77-4990-83DD-ABC7B3E36226}" presName="childTextBox" presStyleLbl="fgAccFollowNode1" presStyleIdx="0" presStyleCnt="3">
        <dgm:presLayoutVars>
          <dgm:bulletEnabled val="1"/>
        </dgm:presLayoutVars>
      </dgm:prSet>
      <dgm:spPr/>
    </dgm:pt>
    <dgm:pt modelId="{35ABDCDA-0175-4660-9EDE-C3853C1AC61B}" type="pres">
      <dgm:prSet presAssocID="{B0251867-BF4E-47EE-8D31-9381D90D274B}" presName="childTextBox" presStyleLbl="fgAccFollowNode1" presStyleIdx="1" presStyleCnt="3">
        <dgm:presLayoutVars>
          <dgm:bulletEnabled val="1"/>
        </dgm:presLayoutVars>
      </dgm:prSet>
      <dgm:spPr/>
    </dgm:pt>
    <dgm:pt modelId="{42A183EE-E133-404D-B456-CBF13BC25895}" type="pres">
      <dgm:prSet presAssocID="{000274E1-F0F1-48B4-9FC9-11C2D5FA85FF}" presName="childTextBox" presStyleLbl="fgAccFollowNode1" presStyleIdx="2" presStyleCnt="3">
        <dgm:presLayoutVars>
          <dgm:bulletEnabled val="1"/>
        </dgm:presLayoutVars>
      </dgm:prSet>
      <dgm:spPr/>
    </dgm:pt>
    <dgm:pt modelId="{8EDC84A7-C9B7-412E-B4AF-C9CDC5DF74CC}" type="pres">
      <dgm:prSet presAssocID="{F5BC33B2-9C0A-4788-9BDB-E39B6AC01955}" presName="sp" presStyleCnt="0"/>
      <dgm:spPr/>
    </dgm:pt>
    <dgm:pt modelId="{319C0125-FC6D-4F2A-AA98-42D9F5E56928}" type="pres">
      <dgm:prSet presAssocID="{91AFD06C-EB01-4EE5-8DF2-1390EB6E395E}" presName="arrowAndChildren" presStyleCnt="0"/>
      <dgm:spPr/>
    </dgm:pt>
    <dgm:pt modelId="{64EC4FCB-B510-4A69-987C-E535C13282F4}" type="pres">
      <dgm:prSet presAssocID="{91AFD06C-EB01-4EE5-8DF2-1390EB6E395E}" presName="parentTextArrow" presStyleLbl="node1" presStyleIdx="1" presStyleCnt="2"/>
      <dgm:spPr/>
    </dgm:pt>
  </dgm:ptLst>
  <dgm:cxnLst>
    <dgm:cxn modelId="{980C5430-3A0C-4309-A9CB-DC07153C2534}" srcId="{D44A14EB-FBC5-40EE-9716-8795905AE6FF}" destId="{000274E1-F0F1-48B4-9FC9-11C2D5FA85FF}" srcOrd="2" destOrd="0" parTransId="{051422DC-67C2-4B0B-9D50-3ABEEAB80BDD}" sibTransId="{A1BD578E-0AFD-4F92-A492-0F9C7F163F42}"/>
    <dgm:cxn modelId="{0C029262-94BA-4C0F-BF2F-22177564351F}" type="presOf" srcId="{91AFD06C-EB01-4EE5-8DF2-1390EB6E395E}" destId="{64EC4FCB-B510-4A69-987C-E535C13282F4}" srcOrd="0" destOrd="0" presId="urn:microsoft.com/office/officeart/2005/8/layout/process4"/>
    <dgm:cxn modelId="{FD28AD66-BCAD-4F16-923C-82F4C95CA02E}" srcId="{540783AF-41FA-4C14-A490-6698E2A2511D}" destId="{D44A14EB-FBC5-40EE-9716-8795905AE6FF}" srcOrd="1" destOrd="0" parTransId="{74238C2D-C61C-4B1A-93D5-746543204C81}" sibTransId="{DAED5C78-C18C-4375-AC04-F1C436FBFCED}"/>
    <dgm:cxn modelId="{45444CAA-0CCE-42EC-A104-968B2D091B5E}" type="presOf" srcId="{6C8F3439-BE77-4990-83DD-ABC7B3E36226}" destId="{F6291D32-E7EE-4463-AD57-6668AB191E4F}" srcOrd="0" destOrd="0" presId="urn:microsoft.com/office/officeart/2005/8/layout/process4"/>
    <dgm:cxn modelId="{277618AC-15FE-4308-BB22-EB290DC98D38}" type="presOf" srcId="{D44A14EB-FBC5-40EE-9716-8795905AE6FF}" destId="{EBFFCF6E-8F44-4CE3-A7FC-A79AC4B00EA4}" srcOrd="1" destOrd="0" presId="urn:microsoft.com/office/officeart/2005/8/layout/process4"/>
    <dgm:cxn modelId="{BBEC0BB4-C339-4765-B94A-CF506FA7AC1C}" srcId="{D44A14EB-FBC5-40EE-9716-8795905AE6FF}" destId="{B0251867-BF4E-47EE-8D31-9381D90D274B}" srcOrd="1" destOrd="0" parTransId="{72BE5D24-586A-46B3-85B0-9BA7E6CD8541}" sibTransId="{15B4E0F0-1CF9-40B7-8949-FA43A51313F5}"/>
    <dgm:cxn modelId="{7FF57DC0-1D7A-459F-832F-667C9515336E}" srcId="{540783AF-41FA-4C14-A490-6698E2A2511D}" destId="{91AFD06C-EB01-4EE5-8DF2-1390EB6E395E}" srcOrd="0" destOrd="0" parTransId="{C2BD3A84-BBA2-43B7-B71D-F8AD103299C7}" sibTransId="{F5BC33B2-9C0A-4788-9BDB-E39B6AC01955}"/>
    <dgm:cxn modelId="{B39AFBC5-3691-4D64-A228-4ACF47576567}" srcId="{D44A14EB-FBC5-40EE-9716-8795905AE6FF}" destId="{6C8F3439-BE77-4990-83DD-ABC7B3E36226}" srcOrd="0" destOrd="0" parTransId="{ABC9FD73-EB77-4C02-B484-9152F60C3B4C}" sibTransId="{2AFFDCCC-8C50-4B63-A4E5-64E16BDB26EB}"/>
    <dgm:cxn modelId="{D1470FD3-03B0-4432-99AC-B44FC548EEC1}" type="presOf" srcId="{000274E1-F0F1-48B4-9FC9-11C2D5FA85FF}" destId="{42A183EE-E133-404D-B456-CBF13BC25895}" srcOrd="0" destOrd="0" presId="urn:microsoft.com/office/officeart/2005/8/layout/process4"/>
    <dgm:cxn modelId="{FDDED0E1-62DF-4C26-B6AD-611163B0AB6C}" type="presOf" srcId="{B0251867-BF4E-47EE-8D31-9381D90D274B}" destId="{35ABDCDA-0175-4660-9EDE-C3853C1AC61B}" srcOrd="0" destOrd="0" presId="urn:microsoft.com/office/officeart/2005/8/layout/process4"/>
    <dgm:cxn modelId="{0471B0ED-6FA8-4B52-AB8C-7CD63CC91FB3}" type="presOf" srcId="{540783AF-41FA-4C14-A490-6698E2A2511D}" destId="{B9A6E66D-41BE-4A03-9749-4D5586F982E5}" srcOrd="0" destOrd="0" presId="urn:microsoft.com/office/officeart/2005/8/layout/process4"/>
    <dgm:cxn modelId="{9616E3FA-1CD3-4B26-836B-FFBE882CCF44}" type="presOf" srcId="{D44A14EB-FBC5-40EE-9716-8795905AE6FF}" destId="{3674063E-E456-4F01-AAC3-A75FA910C8B4}" srcOrd="0" destOrd="0" presId="urn:microsoft.com/office/officeart/2005/8/layout/process4"/>
    <dgm:cxn modelId="{5FFC5258-E92B-494C-82FF-8B2B744AF9CC}" type="presParOf" srcId="{B9A6E66D-41BE-4A03-9749-4D5586F982E5}" destId="{C023D6E1-9227-4A15-AC87-1AE26C9737A0}" srcOrd="0" destOrd="0" presId="urn:microsoft.com/office/officeart/2005/8/layout/process4"/>
    <dgm:cxn modelId="{716718E7-265A-4B0D-A25C-C15F1CCDD23D}" type="presParOf" srcId="{C023D6E1-9227-4A15-AC87-1AE26C9737A0}" destId="{3674063E-E456-4F01-AAC3-A75FA910C8B4}" srcOrd="0" destOrd="0" presId="urn:microsoft.com/office/officeart/2005/8/layout/process4"/>
    <dgm:cxn modelId="{72F1A6D9-F60B-4B3A-BAA6-2AC012FB5340}" type="presParOf" srcId="{C023D6E1-9227-4A15-AC87-1AE26C9737A0}" destId="{EBFFCF6E-8F44-4CE3-A7FC-A79AC4B00EA4}" srcOrd="1" destOrd="0" presId="urn:microsoft.com/office/officeart/2005/8/layout/process4"/>
    <dgm:cxn modelId="{46EF757B-A28A-493D-822D-BDFB36BF26B8}" type="presParOf" srcId="{C023D6E1-9227-4A15-AC87-1AE26C9737A0}" destId="{61605832-E3EB-481E-9536-08B4B96EC0F6}" srcOrd="2" destOrd="0" presId="urn:microsoft.com/office/officeart/2005/8/layout/process4"/>
    <dgm:cxn modelId="{ED242D43-BA66-4AEB-BC6F-1418C8FEB75E}" type="presParOf" srcId="{61605832-E3EB-481E-9536-08B4B96EC0F6}" destId="{F6291D32-E7EE-4463-AD57-6668AB191E4F}" srcOrd="0" destOrd="0" presId="urn:microsoft.com/office/officeart/2005/8/layout/process4"/>
    <dgm:cxn modelId="{AFB4C72F-A485-41C7-8AA6-AB30AAE5C10A}" type="presParOf" srcId="{61605832-E3EB-481E-9536-08B4B96EC0F6}" destId="{35ABDCDA-0175-4660-9EDE-C3853C1AC61B}" srcOrd="1" destOrd="0" presId="urn:microsoft.com/office/officeart/2005/8/layout/process4"/>
    <dgm:cxn modelId="{614B8580-9F9D-4563-A000-252ABF8DA9D2}" type="presParOf" srcId="{61605832-E3EB-481E-9536-08B4B96EC0F6}" destId="{42A183EE-E133-404D-B456-CBF13BC25895}" srcOrd="2" destOrd="0" presId="urn:microsoft.com/office/officeart/2005/8/layout/process4"/>
    <dgm:cxn modelId="{FBC9337E-FC51-43D3-BC0F-DDE10FB3CC77}" type="presParOf" srcId="{B9A6E66D-41BE-4A03-9749-4D5586F982E5}" destId="{8EDC84A7-C9B7-412E-B4AF-C9CDC5DF74CC}" srcOrd="1" destOrd="0" presId="urn:microsoft.com/office/officeart/2005/8/layout/process4"/>
    <dgm:cxn modelId="{50633AC3-D30A-4052-8DA3-69C6E106DF5D}" type="presParOf" srcId="{B9A6E66D-41BE-4A03-9749-4D5586F982E5}" destId="{319C0125-FC6D-4F2A-AA98-42D9F5E56928}" srcOrd="2" destOrd="0" presId="urn:microsoft.com/office/officeart/2005/8/layout/process4"/>
    <dgm:cxn modelId="{43C6FB57-6078-48B4-B5A1-6247EFA03EE7}" type="presParOf" srcId="{319C0125-FC6D-4F2A-AA98-42D9F5E56928}" destId="{64EC4FCB-B510-4A69-987C-E535C13282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63E8E-9270-488D-9A54-78814344091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66E78C-27D6-4D43-BF5E-91AA71FB0742}">
      <dgm:prSet/>
      <dgm:spPr/>
      <dgm:t>
        <a:bodyPr/>
        <a:lstStyle/>
        <a:p>
          <a:r>
            <a:rPr lang="en-US"/>
            <a:t>Offsite program sessions made up 8% of total programming in FY 2025.</a:t>
          </a:r>
        </a:p>
      </dgm:t>
    </dgm:pt>
    <dgm:pt modelId="{25F90EEB-896B-4C51-AD1E-C63538FD1F04}" type="parTrans" cxnId="{FE063499-7633-421F-9007-244CBB9246F7}">
      <dgm:prSet/>
      <dgm:spPr/>
      <dgm:t>
        <a:bodyPr/>
        <a:lstStyle/>
        <a:p>
          <a:endParaRPr lang="en-US"/>
        </a:p>
      </dgm:t>
    </dgm:pt>
    <dgm:pt modelId="{855FC634-BEEC-4999-A5FD-7CC416017B47}" type="sibTrans" cxnId="{FE063499-7633-421F-9007-244CBB9246F7}">
      <dgm:prSet/>
      <dgm:spPr/>
      <dgm:t>
        <a:bodyPr/>
        <a:lstStyle/>
        <a:p>
          <a:endParaRPr lang="en-US"/>
        </a:p>
      </dgm:t>
    </dgm:pt>
    <dgm:pt modelId="{0ED9C3AE-4CA2-459D-B79F-0C23320598C5}">
      <dgm:prSet/>
      <dgm:spPr/>
      <dgm:t>
        <a:bodyPr/>
        <a:lstStyle/>
        <a:p>
          <a:r>
            <a:rPr lang="en-US"/>
            <a:t>Top 3 audiences for offsite programs</a:t>
          </a:r>
        </a:p>
      </dgm:t>
    </dgm:pt>
    <dgm:pt modelId="{336B51A9-2A6B-466A-92D0-BFA81EA41DF2}" type="parTrans" cxnId="{821F1732-C3AC-42F4-AE0E-2B3C40535877}">
      <dgm:prSet/>
      <dgm:spPr/>
      <dgm:t>
        <a:bodyPr/>
        <a:lstStyle/>
        <a:p>
          <a:endParaRPr lang="en-US"/>
        </a:p>
      </dgm:t>
    </dgm:pt>
    <dgm:pt modelId="{7CA21E59-6051-4235-A9FD-910A9BAACEA5}" type="sibTrans" cxnId="{821F1732-C3AC-42F4-AE0E-2B3C40535877}">
      <dgm:prSet/>
      <dgm:spPr/>
      <dgm:t>
        <a:bodyPr/>
        <a:lstStyle/>
        <a:p>
          <a:endParaRPr lang="en-US"/>
        </a:p>
      </dgm:t>
    </dgm:pt>
    <dgm:pt modelId="{8149252D-C4B4-4A1B-9960-76C84115EB74}">
      <dgm:prSet/>
      <dgm:spPr/>
      <dgm:t>
        <a:bodyPr/>
        <a:lstStyle/>
        <a:p>
          <a:r>
            <a:rPr lang="en-US"/>
            <a:t>Adult (19 years and older)</a:t>
          </a:r>
        </a:p>
      </dgm:t>
    </dgm:pt>
    <dgm:pt modelId="{A8D6AB32-C2D5-4A7A-94F4-6A638047133E}" type="parTrans" cxnId="{F4C9737F-C831-448B-A04D-52676EC9DBE6}">
      <dgm:prSet/>
      <dgm:spPr/>
      <dgm:t>
        <a:bodyPr/>
        <a:lstStyle/>
        <a:p>
          <a:endParaRPr lang="en-US"/>
        </a:p>
      </dgm:t>
    </dgm:pt>
    <dgm:pt modelId="{C5296C46-DEE4-4A3E-834D-A383F0FB6D48}" type="sibTrans" cxnId="{F4C9737F-C831-448B-A04D-52676EC9DBE6}">
      <dgm:prSet/>
      <dgm:spPr/>
      <dgm:t>
        <a:bodyPr/>
        <a:lstStyle/>
        <a:p>
          <a:endParaRPr lang="en-US"/>
        </a:p>
      </dgm:t>
    </dgm:pt>
    <dgm:pt modelId="{E98694B9-5182-40E8-9CAF-D3248098C508}">
      <dgm:prSet/>
      <dgm:spPr/>
      <dgm:t>
        <a:bodyPr/>
        <a:lstStyle/>
        <a:p>
          <a:r>
            <a:rPr lang="en-US"/>
            <a:t>Preschool (0-5 years old)</a:t>
          </a:r>
        </a:p>
      </dgm:t>
    </dgm:pt>
    <dgm:pt modelId="{DFC285A4-27B7-4587-92A9-8990EFACD29D}" type="parTrans" cxnId="{D3A1D26D-75BA-4D06-B1B3-2A083E600D78}">
      <dgm:prSet/>
      <dgm:spPr/>
      <dgm:t>
        <a:bodyPr/>
        <a:lstStyle/>
        <a:p>
          <a:endParaRPr lang="en-US"/>
        </a:p>
      </dgm:t>
    </dgm:pt>
    <dgm:pt modelId="{2142BAC6-0BFE-4D7D-975D-E8733E836F87}" type="sibTrans" cxnId="{D3A1D26D-75BA-4D06-B1B3-2A083E600D78}">
      <dgm:prSet/>
      <dgm:spPr/>
      <dgm:t>
        <a:bodyPr/>
        <a:lstStyle/>
        <a:p>
          <a:endParaRPr lang="en-US"/>
        </a:p>
      </dgm:t>
    </dgm:pt>
    <dgm:pt modelId="{A16C5ABA-5C62-4287-8F0D-E4DFC6894125}">
      <dgm:prSet/>
      <dgm:spPr/>
      <dgm:t>
        <a:bodyPr/>
        <a:lstStyle/>
        <a:p>
          <a:r>
            <a:rPr lang="en-US"/>
            <a:t>Elderly</a:t>
          </a:r>
        </a:p>
      </dgm:t>
    </dgm:pt>
    <dgm:pt modelId="{B619310B-6D69-436B-9F4C-8906BB8D2A13}" type="parTrans" cxnId="{C3763B4D-3A82-487D-B964-545C3FAF16EB}">
      <dgm:prSet/>
      <dgm:spPr/>
      <dgm:t>
        <a:bodyPr/>
        <a:lstStyle/>
        <a:p>
          <a:endParaRPr lang="en-US"/>
        </a:p>
      </dgm:t>
    </dgm:pt>
    <dgm:pt modelId="{D650C709-B8FC-4420-ADC8-E1588128A7D3}" type="sibTrans" cxnId="{C3763B4D-3A82-487D-B964-545C3FAF16EB}">
      <dgm:prSet/>
      <dgm:spPr/>
      <dgm:t>
        <a:bodyPr/>
        <a:lstStyle/>
        <a:p>
          <a:endParaRPr lang="en-US"/>
        </a:p>
      </dgm:t>
    </dgm:pt>
    <dgm:pt modelId="{76A237F6-9151-4FA3-A940-B958C16EDBAF}" type="pres">
      <dgm:prSet presAssocID="{42063E8E-9270-488D-9A54-788143440912}" presName="Name0" presStyleCnt="0">
        <dgm:presLayoutVars>
          <dgm:dir/>
          <dgm:animLvl val="lvl"/>
          <dgm:resizeHandles val="exact"/>
        </dgm:presLayoutVars>
      </dgm:prSet>
      <dgm:spPr/>
    </dgm:pt>
    <dgm:pt modelId="{BB7DEE1C-92EC-464B-B0CE-943A120162A4}" type="pres">
      <dgm:prSet presAssocID="{0ED9C3AE-4CA2-459D-B79F-0C23320598C5}" presName="boxAndChildren" presStyleCnt="0"/>
      <dgm:spPr/>
    </dgm:pt>
    <dgm:pt modelId="{96E785AA-4988-4034-A76B-0F917D8C3BA3}" type="pres">
      <dgm:prSet presAssocID="{0ED9C3AE-4CA2-459D-B79F-0C23320598C5}" presName="parentTextBox" presStyleLbl="node1" presStyleIdx="0" presStyleCnt="2"/>
      <dgm:spPr/>
    </dgm:pt>
    <dgm:pt modelId="{C11D464E-BA68-4BA1-B017-937E09DDE210}" type="pres">
      <dgm:prSet presAssocID="{0ED9C3AE-4CA2-459D-B79F-0C23320598C5}" presName="entireBox" presStyleLbl="node1" presStyleIdx="0" presStyleCnt="2"/>
      <dgm:spPr/>
    </dgm:pt>
    <dgm:pt modelId="{44DA4FF2-C411-4D78-8EA8-37B294D0D2B4}" type="pres">
      <dgm:prSet presAssocID="{0ED9C3AE-4CA2-459D-B79F-0C23320598C5}" presName="descendantBox" presStyleCnt="0"/>
      <dgm:spPr/>
    </dgm:pt>
    <dgm:pt modelId="{CF254692-ED3F-4603-861C-9E6084D0476A}" type="pres">
      <dgm:prSet presAssocID="{8149252D-C4B4-4A1B-9960-76C84115EB74}" presName="childTextBox" presStyleLbl="fgAccFollowNode1" presStyleIdx="0" presStyleCnt="3">
        <dgm:presLayoutVars>
          <dgm:bulletEnabled val="1"/>
        </dgm:presLayoutVars>
      </dgm:prSet>
      <dgm:spPr/>
    </dgm:pt>
    <dgm:pt modelId="{BC226D58-9052-49A2-A39A-10DA0C4B1C7C}" type="pres">
      <dgm:prSet presAssocID="{E98694B9-5182-40E8-9CAF-D3248098C508}" presName="childTextBox" presStyleLbl="fgAccFollowNode1" presStyleIdx="1" presStyleCnt="3">
        <dgm:presLayoutVars>
          <dgm:bulletEnabled val="1"/>
        </dgm:presLayoutVars>
      </dgm:prSet>
      <dgm:spPr/>
    </dgm:pt>
    <dgm:pt modelId="{0EC9AA60-BA3C-4D48-9726-2957C8ACFBBC}" type="pres">
      <dgm:prSet presAssocID="{A16C5ABA-5C62-4287-8F0D-E4DFC6894125}" presName="childTextBox" presStyleLbl="fgAccFollowNode1" presStyleIdx="2" presStyleCnt="3">
        <dgm:presLayoutVars>
          <dgm:bulletEnabled val="1"/>
        </dgm:presLayoutVars>
      </dgm:prSet>
      <dgm:spPr/>
    </dgm:pt>
    <dgm:pt modelId="{80F65EC8-04AF-4117-9D5E-76EA61C2E56F}" type="pres">
      <dgm:prSet presAssocID="{855FC634-BEEC-4999-A5FD-7CC416017B47}" presName="sp" presStyleCnt="0"/>
      <dgm:spPr/>
    </dgm:pt>
    <dgm:pt modelId="{9A133A00-9360-4DC9-839F-AEF70109A828}" type="pres">
      <dgm:prSet presAssocID="{1E66E78C-27D6-4D43-BF5E-91AA71FB0742}" presName="arrowAndChildren" presStyleCnt="0"/>
      <dgm:spPr/>
    </dgm:pt>
    <dgm:pt modelId="{B686EFE8-B213-4DF8-A457-BACF2378B8E0}" type="pres">
      <dgm:prSet presAssocID="{1E66E78C-27D6-4D43-BF5E-91AA71FB0742}" presName="parentTextArrow" presStyleLbl="node1" presStyleIdx="1" presStyleCnt="2"/>
      <dgm:spPr/>
    </dgm:pt>
  </dgm:ptLst>
  <dgm:cxnLst>
    <dgm:cxn modelId="{8D56EC12-485A-44E7-9BE9-E642646BDBED}" type="presOf" srcId="{0ED9C3AE-4CA2-459D-B79F-0C23320598C5}" destId="{C11D464E-BA68-4BA1-B017-937E09DDE210}" srcOrd="1" destOrd="0" presId="urn:microsoft.com/office/officeart/2005/8/layout/process4"/>
    <dgm:cxn modelId="{821F1732-C3AC-42F4-AE0E-2B3C40535877}" srcId="{42063E8E-9270-488D-9A54-788143440912}" destId="{0ED9C3AE-4CA2-459D-B79F-0C23320598C5}" srcOrd="1" destOrd="0" parTransId="{336B51A9-2A6B-466A-92D0-BFA81EA41DF2}" sibTransId="{7CA21E59-6051-4235-A9FD-910A9BAACEA5}"/>
    <dgm:cxn modelId="{65F06864-C20D-4BBF-B7A8-948CAFF94F98}" type="presOf" srcId="{8149252D-C4B4-4A1B-9960-76C84115EB74}" destId="{CF254692-ED3F-4603-861C-9E6084D0476A}" srcOrd="0" destOrd="0" presId="urn:microsoft.com/office/officeart/2005/8/layout/process4"/>
    <dgm:cxn modelId="{622DC06B-4CDF-435E-BB59-6DCBA3DCD7C5}" type="presOf" srcId="{E98694B9-5182-40E8-9CAF-D3248098C508}" destId="{BC226D58-9052-49A2-A39A-10DA0C4B1C7C}" srcOrd="0" destOrd="0" presId="urn:microsoft.com/office/officeart/2005/8/layout/process4"/>
    <dgm:cxn modelId="{C3763B4D-3A82-487D-B964-545C3FAF16EB}" srcId="{0ED9C3AE-4CA2-459D-B79F-0C23320598C5}" destId="{A16C5ABA-5C62-4287-8F0D-E4DFC6894125}" srcOrd="2" destOrd="0" parTransId="{B619310B-6D69-436B-9F4C-8906BB8D2A13}" sibTransId="{D650C709-B8FC-4420-ADC8-E1588128A7D3}"/>
    <dgm:cxn modelId="{D3A1D26D-75BA-4D06-B1B3-2A083E600D78}" srcId="{0ED9C3AE-4CA2-459D-B79F-0C23320598C5}" destId="{E98694B9-5182-40E8-9CAF-D3248098C508}" srcOrd="1" destOrd="0" parTransId="{DFC285A4-27B7-4587-92A9-8990EFACD29D}" sibTransId="{2142BAC6-0BFE-4D7D-975D-E8733E836F87}"/>
    <dgm:cxn modelId="{F4C9737F-C831-448B-A04D-52676EC9DBE6}" srcId="{0ED9C3AE-4CA2-459D-B79F-0C23320598C5}" destId="{8149252D-C4B4-4A1B-9960-76C84115EB74}" srcOrd="0" destOrd="0" parTransId="{A8D6AB32-C2D5-4A7A-94F4-6A638047133E}" sibTransId="{C5296C46-DEE4-4A3E-834D-A383F0FB6D48}"/>
    <dgm:cxn modelId="{C0E6D28C-039B-4738-9E6C-66516FC65E86}" type="presOf" srcId="{0ED9C3AE-4CA2-459D-B79F-0C23320598C5}" destId="{96E785AA-4988-4034-A76B-0F917D8C3BA3}" srcOrd="0" destOrd="0" presId="urn:microsoft.com/office/officeart/2005/8/layout/process4"/>
    <dgm:cxn modelId="{FE063499-7633-421F-9007-244CBB9246F7}" srcId="{42063E8E-9270-488D-9A54-788143440912}" destId="{1E66E78C-27D6-4D43-BF5E-91AA71FB0742}" srcOrd="0" destOrd="0" parTransId="{25F90EEB-896B-4C51-AD1E-C63538FD1F04}" sibTransId="{855FC634-BEEC-4999-A5FD-7CC416017B47}"/>
    <dgm:cxn modelId="{F82B96B2-422A-4D31-9DB7-DD4A4C801BC1}" type="presOf" srcId="{A16C5ABA-5C62-4287-8F0D-E4DFC6894125}" destId="{0EC9AA60-BA3C-4D48-9726-2957C8ACFBBC}" srcOrd="0" destOrd="0" presId="urn:microsoft.com/office/officeart/2005/8/layout/process4"/>
    <dgm:cxn modelId="{430A4CB8-C9CD-48C0-AD46-A2BE193D6168}" type="presOf" srcId="{1E66E78C-27D6-4D43-BF5E-91AA71FB0742}" destId="{B686EFE8-B213-4DF8-A457-BACF2378B8E0}" srcOrd="0" destOrd="0" presId="urn:microsoft.com/office/officeart/2005/8/layout/process4"/>
    <dgm:cxn modelId="{AC71A5FA-3D3B-454E-AD24-FAFCF330F43D}" type="presOf" srcId="{42063E8E-9270-488D-9A54-788143440912}" destId="{76A237F6-9151-4FA3-A940-B958C16EDBAF}" srcOrd="0" destOrd="0" presId="urn:microsoft.com/office/officeart/2005/8/layout/process4"/>
    <dgm:cxn modelId="{CCBEAF89-9CDF-4443-8DBD-9CAA00243EBB}" type="presParOf" srcId="{76A237F6-9151-4FA3-A940-B958C16EDBAF}" destId="{BB7DEE1C-92EC-464B-B0CE-943A120162A4}" srcOrd="0" destOrd="0" presId="urn:microsoft.com/office/officeart/2005/8/layout/process4"/>
    <dgm:cxn modelId="{9F9C4CEE-06F0-4F04-B935-5838F4B14F85}" type="presParOf" srcId="{BB7DEE1C-92EC-464B-B0CE-943A120162A4}" destId="{96E785AA-4988-4034-A76B-0F917D8C3BA3}" srcOrd="0" destOrd="0" presId="urn:microsoft.com/office/officeart/2005/8/layout/process4"/>
    <dgm:cxn modelId="{D142415C-6338-4195-8702-AE0CC5A815EC}" type="presParOf" srcId="{BB7DEE1C-92EC-464B-B0CE-943A120162A4}" destId="{C11D464E-BA68-4BA1-B017-937E09DDE210}" srcOrd="1" destOrd="0" presId="urn:microsoft.com/office/officeart/2005/8/layout/process4"/>
    <dgm:cxn modelId="{84061C84-B66D-485E-8D0E-E0B867300C91}" type="presParOf" srcId="{BB7DEE1C-92EC-464B-B0CE-943A120162A4}" destId="{44DA4FF2-C411-4D78-8EA8-37B294D0D2B4}" srcOrd="2" destOrd="0" presId="urn:microsoft.com/office/officeart/2005/8/layout/process4"/>
    <dgm:cxn modelId="{9B8B9E79-1699-4043-A427-35A2D7DE74F5}" type="presParOf" srcId="{44DA4FF2-C411-4D78-8EA8-37B294D0D2B4}" destId="{CF254692-ED3F-4603-861C-9E6084D0476A}" srcOrd="0" destOrd="0" presId="urn:microsoft.com/office/officeart/2005/8/layout/process4"/>
    <dgm:cxn modelId="{0B2967FC-6F9A-4C22-98C7-0906CFE0B26E}" type="presParOf" srcId="{44DA4FF2-C411-4D78-8EA8-37B294D0D2B4}" destId="{BC226D58-9052-49A2-A39A-10DA0C4B1C7C}" srcOrd="1" destOrd="0" presId="urn:microsoft.com/office/officeart/2005/8/layout/process4"/>
    <dgm:cxn modelId="{494B9E1C-0E36-4737-A9D7-91E0142E4831}" type="presParOf" srcId="{44DA4FF2-C411-4D78-8EA8-37B294D0D2B4}" destId="{0EC9AA60-BA3C-4D48-9726-2957C8ACFBBC}" srcOrd="2" destOrd="0" presId="urn:microsoft.com/office/officeart/2005/8/layout/process4"/>
    <dgm:cxn modelId="{DDB5F6E3-FC63-40E3-B64A-C0618C62D45F}" type="presParOf" srcId="{76A237F6-9151-4FA3-A940-B958C16EDBAF}" destId="{80F65EC8-04AF-4117-9D5E-76EA61C2E56F}" srcOrd="1" destOrd="0" presId="urn:microsoft.com/office/officeart/2005/8/layout/process4"/>
    <dgm:cxn modelId="{BCBC5715-BD12-4900-A57C-84B3B499B231}" type="presParOf" srcId="{76A237F6-9151-4FA3-A940-B958C16EDBAF}" destId="{9A133A00-9360-4DC9-839F-AEF70109A828}" srcOrd="2" destOrd="0" presId="urn:microsoft.com/office/officeart/2005/8/layout/process4"/>
    <dgm:cxn modelId="{EFE73D4A-3056-4529-A024-C97825CFB256}" type="presParOf" srcId="{9A133A00-9360-4DC9-839F-AEF70109A828}" destId="{B686EFE8-B213-4DF8-A457-BACF2378B8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063E8E-9270-488D-9A54-78814344091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66E78C-27D6-4D43-BF5E-91AA71FB0742}">
      <dgm:prSet/>
      <dgm:spPr/>
      <dgm:t>
        <a:bodyPr/>
        <a:lstStyle/>
        <a:p>
          <a:r>
            <a:rPr lang="en-US"/>
            <a:t>Virtual program sessions made up 4% of total programming in FY 2025.</a:t>
          </a:r>
        </a:p>
      </dgm:t>
    </dgm:pt>
    <dgm:pt modelId="{25F90EEB-896B-4C51-AD1E-C63538FD1F04}" type="parTrans" cxnId="{FE063499-7633-421F-9007-244CBB9246F7}">
      <dgm:prSet/>
      <dgm:spPr/>
      <dgm:t>
        <a:bodyPr/>
        <a:lstStyle/>
        <a:p>
          <a:endParaRPr lang="en-US"/>
        </a:p>
      </dgm:t>
    </dgm:pt>
    <dgm:pt modelId="{855FC634-BEEC-4999-A5FD-7CC416017B47}" type="sibTrans" cxnId="{FE063499-7633-421F-9007-244CBB9246F7}">
      <dgm:prSet/>
      <dgm:spPr/>
      <dgm:t>
        <a:bodyPr/>
        <a:lstStyle/>
        <a:p>
          <a:endParaRPr lang="en-US"/>
        </a:p>
      </dgm:t>
    </dgm:pt>
    <dgm:pt modelId="{0ED9C3AE-4CA2-459D-B79F-0C23320598C5}">
      <dgm:prSet/>
      <dgm:spPr/>
      <dgm:t>
        <a:bodyPr/>
        <a:lstStyle/>
        <a:p>
          <a:r>
            <a:rPr lang="en-US"/>
            <a:t>Top audiences for virtual programs</a:t>
          </a:r>
        </a:p>
      </dgm:t>
    </dgm:pt>
    <dgm:pt modelId="{336B51A9-2A6B-466A-92D0-BFA81EA41DF2}" type="parTrans" cxnId="{821F1732-C3AC-42F4-AE0E-2B3C40535877}">
      <dgm:prSet/>
      <dgm:spPr/>
      <dgm:t>
        <a:bodyPr/>
        <a:lstStyle/>
        <a:p>
          <a:endParaRPr lang="en-US"/>
        </a:p>
      </dgm:t>
    </dgm:pt>
    <dgm:pt modelId="{7CA21E59-6051-4235-A9FD-910A9BAACEA5}" type="sibTrans" cxnId="{821F1732-C3AC-42F4-AE0E-2B3C40535877}">
      <dgm:prSet/>
      <dgm:spPr/>
      <dgm:t>
        <a:bodyPr/>
        <a:lstStyle/>
        <a:p>
          <a:endParaRPr lang="en-US"/>
        </a:p>
      </dgm:t>
    </dgm:pt>
    <dgm:pt modelId="{8149252D-C4B4-4A1B-9960-76C84115EB74}">
      <dgm:prSet/>
      <dgm:spPr/>
      <dgm:t>
        <a:bodyPr/>
        <a:lstStyle/>
        <a:p>
          <a:r>
            <a:rPr lang="en-US"/>
            <a:t>Adult (19 years and older)</a:t>
          </a:r>
        </a:p>
      </dgm:t>
    </dgm:pt>
    <dgm:pt modelId="{A8D6AB32-C2D5-4A7A-94F4-6A638047133E}" type="parTrans" cxnId="{F4C9737F-C831-448B-A04D-52676EC9DBE6}">
      <dgm:prSet/>
      <dgm:spPr/>
      <dgm:t>
        <a:bodyPr/>
        <a:lstStyle/>
        <a:p>
          <a:endParaRPr lang="en-US"/>
        </a:p>
      </dgm:t>
    </dgm:pt>
    <dgm:pt modelId="{C5296C46-DEE4-4A3E-834D-A383F0FB6D48}" type="sibTrans" cxnId="{F4C9737F-C831-448B-A04D-52676EC9DBE6}">
      <dgm:prSet/>
      <dgm:spPr/>
      <dgm:t>
        <a:bodyPr/>
        <a:lstStyle/>
        <a:p>
          <a:endParaRPr lang="en-US"/>
        </a:p>
      </dgm:t>
    </dgm:pt>
    <dgm:pt modelId="{E98694B9-5182-40E8-9CAF-D3248098C508}">
      <dgm:prSet/>
      <dgm:spPr/>
      <dgm:t>
        <a:bodyPr/>
        <a:lstStyle/>
        <a:p>
          <a:r>
            <a:rPr lang="en-US"/>
            <a:t>Young Adult (12-18 years old)</a:t>
          </a:r>
        </a:p>
      </dgm:t>
    </dgm:pt>
    <dgm:pt modelId="{DFC285A4-27B7-4587-92A9-8990EFACD29D}" type="parTrans" cxnId="{D3A1D26D-75BA-4D06-B1B3-2A083E600D78}">
      <dgm:prSet/>
      <dgm:spPr/>
      <dgm:t>
        <a:bodyPr/>
        <a:lstStyle/>
        <a:p>
          <a:endParaRPr lang="en-US"/>
        </a:p>
      </dgm:t>
    </dgm:pt>
    <dgm:pt modelId="{2142BAC6-0BFE-4D7D-975D-E8733E836F87}" type="sibTrans" cxnId="{D3A1D26D-75BA-4D06-B1B3-2A083E600D78}">
      <dgm:prSet/>
      <dgm:spPr/>
      <dgm:t>
        <a:bodyPr/>
        <a:lstStyle/>
        <a:p>
          <a:endParaRPr lang="en-US"/>
        </a:p>
      </dgm:t>
    </dgm:pt>
    <dgm:pt modelId="{31BF26AB-7162-42E7-95FF-905BB942F510}">
      <dgm:prSet/>
      <dgm:spPr/>
      <dgm:t>
        <a:bodyPr/>
        <a:lstStyle/>
        <a:p>
          <a:r>
            <a:rPr lang="en-US"/>
            <a:t>Statewide, 4 or fewer virtual programs offered for other audiences in FY 2025.</a:t>
          </a:r>
        </a:p>
      </dgm:t>
    </dgm:pt>
    <dgm:pt modelId="{15AC960A-9892-4658-89E8-43D35583EA09}" type="parTrans" cxnId="{F179C765-DA82-4B3F-8227-C0C46C5F3362}">
      <dgm:prSet/>
      <dgm:spPr/>
      <dgm:t>
        <a:bodyPr/>
        <a:lstStyle/>
        <a:p>
          <a:endParaRPr lang="en-US"/>
        </a:p>
      </dgm:t>
    </dgm:pt>
    <dgm:pt modelId="{70BA67A2-1636-4628-8250-CE2595BA4AA5}" type="sibTrans" cxnId="{F179C765-DA82-4B3F-8227-C0C46C5F3362}">
      <dgm:prSet/>
      <dgm:spPr/>
      <dgm:t>
        <a:bodyPr/>
        <a:lstStyle/>
        <a:p>
          <a:endParaRPr lang="en-US"/>
        </a:p>
      </dgm:t>
    </dgm:pt>
    <dgm:pt modelId="{76A237F6-9151-4FA3-A940-B958C16EDBAF}" type="pres">
      <dgm:prSet presAssocID="{42063E8E-9270-488D-9A54-788143440912}" presName="Name0" presStyleCnt="0">
        <dgm:presLayoutVars>
          <dgm:dir/>
          <dgm:animLvl val="lvl"/>
          <dgm:resizeHandles val="exact"/>
        </dgm:presLayoutVars>
      </dgm:prSet>
      <dgm:spPr/>
    </dgm:pt>
    <dgm:pt modelId="{7F00F118-0E04-40D8-B555-8986E2E369B3}" type="pres">
      <dgm:prSet presAssocID="{31BF26AB-7162-42E7-95FF-905BB942F510}" presName="boxAndChildren" presStyleCnt="0"/>
      <dgm:spPr/>
    </dgm:pt>
    <dgm:pt modelId="{439023B3-1E8F-4C99-8749-04EEDEF08ED1}" type="pres">
      <dgm:prSet presAssocID="{31BF26AB-7162-42E7-95FF-905BB942F510}" presName="parentTextBox" presStyleLbl="node1" presStyleIdx="0" presStyleCnt="3"/>
      <dgm:spPr/>
    </dgm:pt>
    <dgm:pt modelId="{100E0923-0BE2-4B46-B403-47ADD970C9BD}" type="pres">
      <dgm:prSet presAssocID="{7CA21E59-6051-4235-A9FD-910A9BAACEA5}" presName="sp" presStyleCnt="0"/>
      <dgm:spPr/>
    </dgm:pt>
    <dgm:pt modelId="{A2719DF4-1407-4F41-B88D-36150AEF18E8}" type="pres">
      <dgm:prSet presAssocID="{0ED9C3AE-4CA2-459D-B79F-0C23320598C5}" presName="arrowAndChildren" presStyleCnt="0"/>
      <dgm:spPr/>
    </dgm:pt>
    <dgm:pt modelId="{1DB0EE97-893E-4C5F-8DFB-A36C5B84FB45}" type="pres">
      <dgm:prSet presAssocID="{0ED9C3AE-4CA2-459D-B79F-0C23320598C5}" presName="parentTextArrow" presStyleLbl="node1" presStyleIdx="0" presStyleCnt="3"/>
      <dgm:spPr/>
    </dgm:pt>
    <dgm:pt modelId="{423BC991-A658-4866-89A1-13717EE48167}" type="pres">
      <dgm:prSet presAssocID="{0ED9C3AE-4CA2-459D-B79F-0C23320598C5}" presName="arrow" presStyleLbl="node1" presStyleIdx="1" presStyleCnt="3"/>
      <dgm:spPr/>
    </dgm:pt>
    <dgm:pt modelId="{D27B71DA-8E27-4F5D-BD09-07D4345C25FB}" type="pres">
      <dgm:prSet presAssocID="{0ED9C3AE-4CA2-459D-B79F-0C23320598C5}" presName="descendantArrow" presStyleCnt="0"/>
      <dgm:spPr/>
    </dgm:pt>
    <dgm:pt modelId="{4B51ADA4-D405-40B5-AF8A-28CF8E36A51A}" type="pres">
      <dgm:prSet presAssocID="{8149252D-C4B4-4A1B-9960-76C84115EB74}" presName="childTextArrow" presStyleLbl="fgAccFollowNode1" presStyleIdx="0" presStyleCnt="2">
        <dgm:presLayoutVars>
          <dgm:bulletEnabled val="1"/>
        </dgm:presLayoutVars>
      </dgm:prSet>
      <dgm:spPr/>
    </dgm:pt>
    <dgm:pt modelId="{B7284499-4F18-4DDC-A578-4BEAB64F73D6}" type="pres">
      <dgm:prSet presAssocID="{E98694B9-5182-40E8-9CAF-D3248098C508}" presName="childTextArrow" presStyleLbl="fgAccFollowNode1" presStyleIdx="1" presStyleCnt="2">
        <dgm:presLayoutVars>
          <dgm:bulletEnabled val="1"/>
        </dgm:presLayoutVars>
      </dgm:prSet>
      <dgm:spPr/>
    </dgm:pt>
    <dgm:pt modelId="{80F65EC8-04AF-4117-9D5E-76EA61C2E56F}" type="pres">
      <dgm:prSet presAssocID="{855FC634-BEEC-4999-A5FD-7CC416017B47}" presName="sp" presStyleCnt="0"/>
      <dgm:spPr/>
    </dgm:pt>
    <dgm:pt modelId="{9A133A00-9360-4DC9-839F-AEF70109A828}" type="pres">
      <dgm:prSet presAssocID="{1E66E78C-27D6-4D43-BF5E-91AA71FB0742}" presName="arrowAndChildren" presStyleCnt="0"/>
      <dgm:spPr/>
    </dgm:pt>
    <dgm:pt modelId="{B686EFE8-B213-4DF8-A457-BACF2378B8E0}" type="pres">
      <dgm:prSet presAssocID="{1E66E78C-27D6-4D43-BF5E-91AA71FB0742}" presName="parentTextArrow" presStyleLbl="node1" presStyleIdx="2" presStyleCnt="3"/>
      <dgm:spPr/>
    </dgm:pt>
  </dgm:ptLst>
  <dgm:cxnLst>
    <dgm:cxn modelId="{25704A1A-4BD5-4B5A-B2F8-F94EF54D4066}" type="presOf" srcId="{E98694B9-5182-40E8-9CAF-D3248098C508}" destId="{B7284499-4F18-4DDC-A578-4BEAB64F73D6}" srcOrd="0" destOrd="0" presId="urn:microsoft.com/office/officeart/2005/8/layout/process4"/>
    <dgm:cxn modelId="{9A1CAE23-C68F-4A3C-ADC7-B7293C737CFE}" type="presOf" srcId="{1E66E78C-27D6-4D43-BF5E-91AA71FB0742}" destId="{B686EFE8-B213-4DF8-A457-BACF2378B8E0}" srcOrd="0" destOrd="0" presId="urn:microsoft.com/office/officeart/2005/8/layout/process4"/>
    <dgm:cxn modelId="{821F1732-C3AC-42F4-AE0E-2B3C40535877}" srcId="{42063E8E-9270-488D-9A54-788143440912}" destId="{0ED9C3AE-4CA2-459D-B79F-0C23320598C5}" srcOrd="1" destOrd="0" parTransId="{336B51A9-2A6B-466A-92D0-BFA81EA41DF2}" sibTransId="{7CA21E59-6051-4235-A9FD-910A9BAACEA5}"/>
    <dgm:cxn modelId="{F179C765-DA82-4B3F-8227-C0C46C5F3362}" srcId="{42063E8E-9270-488D-9A54-788143440912}" destId="{31BF26AB-7162-42E7-95FF-905BB942F510}" srcOrd="2" destOrd="0" parTransId="{15AC960A-9892-4658-89E8-43D35583EA09}" sibTransId="{70BA67A2-1636-4628-8250-CE2595BA4AA5}"/>
    <dgm:cxn modelId="{B45BA369-2737-468C-A6B0-A960B606B214}" type="presOf" srcId="{8149252D-C4B4-4A1B-9960-76C84115EB74}" destId="{4B51ADA4-D405-40B5-AF8A-28CF8E36A51A}" srcOrd="0" destOrd="0" presId="urn:microsoft.com/office/officeart/2005/8/layout/process4"/>
    <dgm:cxn modelId="{D3A1D26D-75BA-4D06-B1B3-2A083E600D78}" srcId="{0ED9C3AE-4CA2-459D-B79F-0C23320598C5}" destId="{E98694B9-5182-40E8-9CAF-D3248098C508}" srcOrd="1" destOrd="0" parTransId="{DFC285A4-27B7-4587-92A9-8990EFACD29D}" sibTransId="{2142BAC6-0BFE-4D7D-975D-E8733E836F87}"/>
    <dgm:cxn modelId="{3CBA8F77-9E3A-4008-AD54-1A250C60F5A3}" type="presOf" srcId="{31BF26AB-7162-42E7-95FF-905BB942F510}" destId="{439023B3-1E8F-4C99-8749-04EEDEF08ED1}" srcOrd="0" destOrd="0" presId="urn:microsoft.com/office/officeart/2005/8/layout/process4"/>
    <dgm:cxn modelId="{6448BD77-9F9C-475E-85C1-51BE78FAD458}" type="presOf" srcId="{0ED9C3AE-4CA2-459D-B79F-0C23320598C5}" destId="{1DB0EE97-893E-4C5F-8DFB-A36C5B84FB45}" srcOrd="0" destOrd="0" presId="urn:microsoft.com/office/officeart/2005/8/layout/process4"/>
    <dgm:cxn modelId="{F4C9737F-C831-448B-A04D-52676EC9DBE6}" srcId="{0ED9C3AE-4CA2-459D-B79F-0C23320598C5}" destId="{8149252D-C4B4-4A1B-9960-76C84115EB74}" srcOrd="0" destOrd="0" parTransId="{A8D6AB32-C2D5-4A7A-94F4-6A638047133E}" sibTransId="{C5296C46-DEE4-4A3E-834D-A383F0FB6D48}"/>
    <dgm:cxn modelId="{FE063499-7633-421F-9007-244CBB9246F7}" srcId="{42063E8E-9270-488D-9A54-788143440912}" destId="{1E66E78C-27D6-4D43-BF5E-91AA71FB0742}" srcOrd="0" destOrd="0" parTransId="{25F90EEB-896B-4C51-AD1E-C63538FD1F04}" sibTransId="{855FC634-BEEC-4999-A5FD-7CC416017B47}"/>
    <dgm:cxn modelId="{6C0F36F8-83CC-4143-84F7-8AB6751D8880}" type="presOf" srcId="{0ED9C3AE-4CA2-459D-B79F-0C23320598C5}" destId="{423BC991-A658-4866-89A1-13717EE48167}" srcOrd="1" destOrd="0" presId="urn:microsoft.com/office/officeart/2005/8/layout/process4"/>
    <dgm:cxn modelId="{AC71A5FA-3D3B-454E-AD24-FAFCF330F43D}" type="presOf" srcId="{42063E8E-9270-488D-9A54-788143440912}" destId="{76A237F6-9151-4FA3-A940-B958C16EDBAF}" srcOrd="0" destOrd="0" presId="urn:microsoft.com/office/officeart/2005/8/layout/process4"/>
    <dgm:cxn modelId="{C5531006-C842-417B-BFD3-0070D28BB9F6}" type="presParOf" srcId="{76A237F6-9151-4FA3-A940-B958C16EDBAF}" destId="{7F00F118-0E04-40D8-B555-8986E2E369B3}" srcOrd="0" destOrd="0" presId="urn:microsoft.com/office/officeart/2005/8/layout/process4"/>
    <dgm:cxn modelId="{1FBEE016-282C-46E3-9BF6-F797578658CD}" type="presParOf" srcId="{7F00F118-0E04-40D8-B555-8986E2E369B3}" destId="{439023B3-1E8F-4C99-8749-04EEDEF08ED1}" srcOrd="0" destOrd="0" presId="urn:microsoft.com/office/officeart/2005/8/layout/process4"/>
    <dgm:cxn modelId="{125A9F28-49C2-4B72-80F2-DAD52731D47B}" type="presParOf" srcId="{76A237F6-9151-4FA3-A940-B958C16EDBAF}" destId="{100E0923-0BE2-4B46-B403-47ADD970C9BD}" srcOrd="1" destOrd="0" presId="urn:microsoft.com/office/officeart/2005/8/layout/process4"/>
    <dgm:cxn modelId="{588A4618-0C43-44F1-9FF9-5EA96F8D5FF2}" type="presParOf" srcId="{76A237F6-9151-4FA3-A940-B958C16EDBAF}" destId="{A2719DF4-1407-4F41-B88D-36150AEF18E8}" srcOrd="2" destOrd="0" presId="urn:microsoft.com/office/officeart/2005/8/layout/process4"/>
    <dgm:cxn modelId="{B63DFDE4-6A54-4933-860F-3EF1949F09B0}" type="presParOf" srcId="{A2719DF4-1407-4F41-B88D-36150AEF18E8}" destId="{1DB0EE97-893E-4C5F-8DFB-A36C5B84FB45}" srcOrd="0" destOrd="0" presId="urn:microsoft.com/office/officeart/2005/8/layout/process4"/>
    <dgm:cxn modelId="{DE0C13F6-6451-4A7C-8D1D-13E7630F42B1}" type="presParOf" srcId="{A2719DF4-1407-4F41-B88D-36150AEF18E8}" destId="{423BC991-A658-4866-89A1-13717EE48167}" srcOrd="1" destOrd="0" presId="urn:microsoft.com/office/officeart/2005/8/layout/process4"/>
    <dgm:cxn modelId="{F4C35BA4-EE69-4CFA-A448-B0141CABC7DA}" type="presParOf" srcId="{A2719DF4-1407-4F41-B88D-36150AEF18E8}" destId="{D27B71DA-8E27-4F5D-BD09-07D4345C25FB}" srcOrd="2" destOrd="0" presId="urn:microsoft.com/office/officeart/2005/8/layout/process4"/>
    <dgm:cxn modelId="{EDA37556-D367-4E49-B750-DAD49DBFEA01}" type="presParOf" srcId="{D27B71DA-8E27-4F5D-BD09-07D4345C25FB}" destId="{4B51ADA4-D405-40B5-AF8A-28CF8E36A51A}" srcOrd="0" destOrd="0" presId="urn:microsoft.com/office/officeart/2005/8/layout/process4"/>
    <dgm:cxn modelId="{38B73983-3D5E-4AC7-BE94-08F1DB917AB4}" type="presParOf" srcId="{D27B71DA-8E27-4F5D-BD09-07D4345C25FB}" destId="{B7284499-4F18-4DDC-A578-4BEAB64F73D6}" srcOrd="1" destOrd="0" presId="urn:microsoft.com/office/officeart/2005/8/layout/process4"/>
    <dgm:cxn modelId="{2D7D64E6-D081-4309-82A7-9DCEA2FBE465}" type="presParOf" srcId="{76A237F6-9151-4FA3-A940-B958C16EDBAF}" destId="{80F65EC8-04AF-4117-9D5E-76EA61C2E56F}" srcOrd="3" destOrd="0" presId="urn:microsoft.com/office/officeart/2005/8/layout/process4"/>
    <dgm:cxn modelId="{867720AC-72DA-450D-A9A3-2198B3C79A53}" type="presParOf" srcId="{76A237F6-9151-4FA3-A940-B958C16EDBAF}" destId="{9A133A00-9360-4DC9-839F-AEF70109A828}" srcOrd="4" destOrd="0" presId="urn:microsoft.com/office/officeart/2005/8/layout/process4"/>
    <dgm:cxn modelId="{4680F37F-4585-4774-947C-B69644D134C2}" type="presParOf" srcId="{9A133A00-9360-4DC9-839F-AEF70109A828}" destId="{B686EFE8-B213-4DF8-A457-BACF2378B8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10071-E384-4155-8410-2691E6453678}">
      <dsp:nvSpPr>
        <dsp:cNvPr id="0" name=""/>
        <dsp:cNvSpPr/>
      </dsp:nvSpPr>
      <dsp:spPr>
        <a:xfrm>
          <a:off x="703316" y="764013"/>
          <a:ext cx="1128937" cy="112893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5CE06-C339-4285-9D59-95C6D2F3402C}">
      <dsp:nvSpPr>
        <dsp:cNvPr id="0" name=""/>
        <dsp:cNvSpPr/>
      </dsp:nvSpPr>
      <dsp:spPr>
        <a:xfrm>
          <a:off x="13410" y="2219306"/>
          <a:ext cx="250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During FY 2019, RI public libraries offered 35,649 programs, with recorded attendance of 556,915. </a:t>
          </a:r>
        </a:p>
      </dsp:txBody>
      <dsp:txXfrm>
        <a:off x="13410" y="2219306"/>
        <a:ext cx="2508750" cy="720000"/>
      </dsp:txXfrm>
    </dsp:sp>
    <dsp:sp modelId="{EC59583F-B0E2-44FD-B824-63E757BC62E6}">
      <dsp:nvSpPr>
        <dsp:cNvPr id="0" name=""/>
        <dsp:cNvSpPr/>
      </dsp:nvSpPr>
      <dsp:spPr>
        <a:xfrm>
          <a:off x="3651097" y="764013"/>
          <a:ext cx="1128937" cy="11289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81D9F-E52F-4BF5-8293-9675CA498F32}">
      <dsp:nvSpPr>
        <dsp:cNvPr id="0" name=""/>
        <dsp:cNvSpPr/>
      </dsp:nvSpPr>
      <dsp:spPr>
        <a:xfrm>
          <a:off x="2961191" y="2219306"/>
          <a:ext cx="250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During FY 2025, RI public libraries offered 31,265 programs, with recorded attendance of 478,662. </a:t>
          </a:r>
        </a:p>
      </dsp:txBody>
      <dsp:txXfrm>
        <a:off x="2961191" y="2219306"/>
        <a:ext cx="250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FCF6E-8F44-4CE3-A7FC-A79AC4B00EA4}">
      <dsp:nvSpPr>
        <dsp:cNvPr id="0" name=""/>
        <dsp:cNvSpPr/>
      </dsp:nvSpPr>
      <dsp:spPr>
        <a:xfrm>
          <a:off x="0" y="1936438"/>
          <a:ext cx="5486400" cy="1270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Top 3 audiences for onsite programs</a:t>
          </a:r>
        </a:p>
      </dsp:txBody>
      <dsp:txXfrm>
        <a:off x="0" y="1936438"/>
        <a:ext cx="5486400" cy="686077"/>
      </dsp:txXfrm>
    </dsp:sp>
    <dsp:sp modelId="{F6291D32-E7EE-4463-AD57-6668AB191E4F}">
      <dsp:nvSpPr>
        <dsp:cNvPr id="0" name=""/>
        <dsp:cNvSpPr/>
      </dsp:nvSpPr>
      <dsp:spPr>
        <a:xfrm>
          <a:off x="2678" y="2597105"/>
          <a:ext cx="1827014" cy="584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Adult (19 years and older)</a:t>
          </a:r>
        </a:p>
      </dsp:txBody>
      <dsp:txXfrm>
        <a:off x="2678" y="2597105"/>
        <a:ext cx="1827014" cy="584436"/>
      </dsp:txXfrm>
    </dsp:sp>
    <dsp:sp modelId="{35ABDCDA-0175-4660-9EDE-C3853C1AC61B}">
      <dsp:nvSpPr>
        <dsp:cNvPr id="0" name=""/>
        <dsp:cNvSpPr/>
      </dsp:nvSpPr>
      <dsp:spPr>
        <a:xfrm>
          <a:off x="1829692" y="2597105"/>
          <a:ext cx="1827014" cy="584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Preschool (0-5 years old)</a:t>
          </a:r>
        </a:p>
      </dsp:txBody>
      <dsp:txXfrm>
        <a:off x="1829692" y="2597105"/>
        <a:ext cx="1827014" cy="584436"/>
      </dsp:txXfrm>
    </dsp:sp>
    <dsp:sp modelId="{42A183EE-E133-404D-B456-CBF13BC25895}">
      <dsp:nvSpPr>
        <dsp:cNvPr id="0" name=""/>
        <dsp:cNvSpPr/>
      </dsp:nvSpPr>
      <dsp:spPr>
        <a:xfrm>
          <a:off x="3656707" y="2597105"/>
          <a:ext cx="1827014" cy="584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School age (6-11 years old)</a:t>
          </a:r>
        </a:p>
      </dsp:txBody>
      <dsp:txXfrm>
        <a:off x="3656707" y="2597105"/>
        <a:ext cx="1827014" cy="584436"/>
      </dsp:txXfrm>
    </dsp:sp>
    <dsp:sp modelId="{64EC4FCB-B510-4A69-987C-E535C13282F4}">
      <dsp:nvSpPr>
        <dsp:cNvPr id="0" name=""/>
        <dsp:cNvSpPr/>
      </dsp:nvSpPr>
      <dsp:spPr>
        <a:xfrm rot="10800000">
          <a:off x="0" y="1446"/>
          <a:ext cx="5486400" cy="19540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Onsite program sessions made up 88% of programming in FY 2025.</a:t>
          </a:r>
        </a:p>
      </dsp:txBody>
      <dsp:txXfrm rot="10800000">
        <a:off x="0" y="1446"/>
        <a:ext cx="5486400" cy="1269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D464E-BA68-4BA1-B017-937E09DDE210}">
      <dsp:nvSpPr>
        <dsp:cNvPr id="0" name=""/>
        <dsp:cNvSpPr/>
      </dsp:nvSpPr>
      <dsp:spPr>
        <a:xfrm>
          <a:off x="0" y="1936438"/>
          <a:ext cx="5486400" cy="1270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Top 3 audiences for offsite programs</a:t>
          </a:r>
        </a:p>
      </dsp:txBody>
      <dsp:txXfrm>
        <a:off x="0" y="1936438"/>
        <a:ext cx="5486400" cy="686077"/>
      </dsp:txXfrm>
    </dsp:sp>
    <dsp:sp modelId="{CF254692-ED3F-4603-861C-9E6084D0476A}">
      <dsp:nvSpPr>
        <dsp:cNvPr id="0" name=""/>
        <dsp:cNvSpPr/>
      </dsp:nvSpPr>
      <dsp:spPr>
        <a:xfrm>
          <a:off x="2678" y="2597105"/>
          <a:ext cx="1827014" cy="584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Adult (19 years and older)</a:t>
          </a:r>
        </a:p>
      </dsp:txBody>
      <dsp:txXfrm>
        <a:off x="2678" y="2597105"/>
        <a:ext cx="1827014" cy="584436"/>
      </dsp:txXfrm>
    </dsp:sp>
    <dsp:sp modelId="{BC226D58-9052-49A2-A39A-10DA0C4B1C7C}">
      <dsp:nvSpPr>
        <dsp:cNvPr id="0" name=""/>
        <dsp:cNvSpPr/>
      </dsp:nvSpPr>
      <dsp:spPr>
        <a:xfrm>
          <a:off x="1829692" y="2597105"/>
          <a:ext cx="1827014" cy="584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Preschool (0-5 years old)</a:t>
          </a:r>
        </a:p>
      </dsp:txBody>
      <dsp:txXfrm>
        <a:off x="1829692" y="2597105"/>
        <a:ext cx="1827014" cy="584436"/>
      </dsp:txXfrm>
    </dsp:sp>
    <dsp:sp modelId="{0EC9AA60-BA3C-4D48-9726-2957C8ACFBBC}">
      <dsp:nvSpPr>
        <dsp:cNvPr id="0" name=""/>
        <dsp:cNvSpPr/>
      </dsp:nvSpPr>
      <dsp:spPr>
        <a:xfrm>
          <a:off x="3656707" y="2597105"/>
          <a:ext cx="1827014" cy="584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Elderly</a:t>
          </a:r>
        </a:p>
      </dsp:txBody>
      <dsp:txXfrm>
        <a:off x="3656707" y="2597105"/>
        <a:ext cx="1827014" cy="584436"/>
      </dsp:txXfrm>
    </dsp:sp>
    <dsp:sp modelId="{B686EFE8-B213-4DF8-A457-BACF2378B8E0}">
      <dsp:nvSpPr>
        <dsp:cNvPr id="0" name=""/>
        <dsp:cNvSpPr/>
      </dsp:nvSpPr>
      <dsp:spPr>
        <a:xfrm rot="10800000">
          <a:off x="0" y="1446"/>
          <a:ext cx="5486400" cy="19540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Offsite program sessions made up 8% of total programming in FY 2025.</a:t>
          </a:r>
        </a:p>
      </dsp:txBody>
      <dsp:txXfrm rot="10800000">
        <a:off x="0" y="1446"/>
        <a:ext cx="5486400" cy="1269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23B3-1E8F-4C99-8749-04EEDEF08ED1}">
      <dsp:nvSpPr>
        <dsp:cNvPr id="0" name=""/>
        <dsp:cNvSpPr/>
      </dsp:nvSpPr>
      <dsp:spPr>
        <a:xfrm>
          <a:off x="0" y="2415131"/>
          <a:ext cx="5486400" cy="792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Statewide, 4 or fewer virtual programs offered for other audiences in FY 2025.</a:t>
          </a:r>
        </a:p>
      </dsp:txBody>
      <dsp:txXfrm>
        <a:off x="0" y="2415131"/>
        <a:ext cx="5486400" cy="792700"/>
      </dsp:txXfrm>
    </dsp:sp>
    <dsp:sp modelId="{423BC991-A658-4866-89A1-13717EE48167}">
      <dsp:nvSpPr>
        <dsp:cNvPr id="0" name=""/>
        <dsp:cNvSpPr/>
      </dsp:nvSpPr>
      <dsp:spPr>
        <a:xfrm rot="10800000">
          <a:off x="0" y="1207849"/>
          <a:ext cx="5486400" cy="121917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Top audiences for virtual programs</a:t>
          </a:r>
        </a:p>
      </dsp:txBody>
      <dsp:txXfrm rot="-10800000">
        <a:off x="0" y="1207849"/>
        <a:ext cx="5486400" cy="427929"/>
      </dsp:txXfrm>
    </dsp:sp>
    <dsp:sp modelId="{4B51ADA4-D405-40B5-AF8A-28CF8E36A51A}">
      <dsp:nvSpPr>
        <dsp:cNvPr id="0" name=""/>
        <dsp:cNvSpPr/>
      </dsp:nvSpPr>
      <dsp:spPr>
        <a:xfrm>
          <a:off x="0" y="1635779"/>
          <a:ext cx="2743199" cy="364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Adult (19 years and older)</a:t>
          </a:r>
        </a:p>
      </dsp:txBody>
      <dsp:txXfrm>
        <a:off x="0" y="1635779"/>
        <a:ext cx="2743199" cy="364532"/>
      </dsp:txXfrm>
    </dsp:sp>
    <dsp:sp modelId="{B7284499-4F18-4DDC-A578-4BEAB64F73D6}">
      <dsp:nvSpPr>
        <dsp:cNvPr id="0" name=""/>
        <dsp:cNvSpPr/>
      </dsp:nvSpPr>
      <dsp:spPr>
        <a:xfrm>
          <a:off x="2743200" y="1635779"/>
          <a:ext cx="2743199" cy="364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Young Adult (12-18 years old)</a:t>
          </a:r>
        </a:p>
      </dsp:txBody>
      <dsp:txXfrm>
        <a:off x="2743200" y="1635779"/>
        <a:ext cx="2743199" cy="364532"/>
      </dsp:txXfrm>
    </dsp:sp>
    <dsp:sp modelId="{B686EFE8-B213-4DF8-A457-BACF2378B8E0}">
      <dsp:nvSpPr>
        <dsp:cNvPr id="0" name=""/>
        <dsp:cNvSpPr/>
      </dsp:nvSpPr>
      <dsp:spPr>
        <a:xfrm rot="10800000">
          <a:off x="0" y="567"/>
          <a:ext cx="5486400" cy="121917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Virtual program sessions made up 4% of total programming in FY 2025.</a:t>
          </a:r>
        </a:p>
      </dsp:txBody>
      <dsp:txXfrm rot="10800000">
        <a:off x="0" y="567"/>
        <a:ext cx="5486400" cy="79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0757-DD0A-4FB2-835F-6B2AC01CC71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2A720-958E-4FB6-B456-B9C3A4A5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304800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9526469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665694F-8DF2-4937-B609-8F95E2589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03271" y="5097963"/>
            <a:ext cx="1198238" cy="509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730471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817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817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</p:spTree>
    <p:extLst>
      <p:ext uri="{BB962C8B-B14F-4D97-AF65-F5344CB8AC3E}">
        <p14:creationId xmlns:p14="http://schemas.microsoft.com/office/powerpoint/2010/main" val="66443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186441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18644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3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6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79038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79038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1158240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09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32739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32739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554355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A30C68-45E3-466C-92E1-DBE369D97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0602" y="2085975"/>
            <a:ext cx="5546598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008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67463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67463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33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335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09909C-F8EB-4588-A2C4-BCA7B7D97A6C}"/>
              </a:ext>
            </a:extLst>
          </p:cNvPr>
          <p:cNvSpPr/>
          <p:nvPr userDrawn="1"/>
        </p:nvSpPr>
        <p:spPr>
          <a:xfrm>
            <a:off x="304800" y="304800"/>
            <a:ext cx="5791200" cy="548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574" y="724109"/>
            <a:ext cx="4736236" cy="123395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three lines or less.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6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67463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67463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7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8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387168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304800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2992323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3417994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0340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0340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E8298E84-C3C8-D94E-0C3A-202494AC7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1" b="22821"/>
          <a:stretch/>
        </p:blipFill>
        <p:spPr>
          <a:xfrm>
            <a:off x="304800" y="304800"/>
            <a:ext cx="11572875" cy="353853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CFCB26-B71B-A9AB-92C7-AC9BF4A960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59950" y="158750"/>
            <a:ext cx="2286000" cy="1541463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826E4541-2F67-BF98-7E00-97A0CA116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47" y="3883179"/>
            <a:ext cx="3269552" cy="29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9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0" y="2085975"/>
            <a:ext cx="11582400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02187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02187" cy="85039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522470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Righ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1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1376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1376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483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60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Lef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51504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1376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1376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320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80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08162" y="2085975"/>
            <a:ext cx="4279037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90613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90613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63992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19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99556"/>
            <a:ext cx="11582400" cy="7017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7101" y="2157972"/>
            <a:ext cx="9574750" cy="850392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52" y="4456590"/>
            <a:ext cx="11585448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738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B9E84-EAB5-4256-B0FC-EBDD2DE11CAA}"/>
              </a:ext>
            </a:extLst>
          </p:cNvPr>
          <p:cNvSpPr/>
          <p:nvPr userDrawn="1"/>
        </p:nvSpPr>
        <p:spPr>
          <a:xfrm>
            <a:off x="0" y="0"/>
            <a:ext cx="12192000" cy="2476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762000"/>
            <a:ext cx="10801350" cy="3357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4456590"/>
            <a:ext cx="10798302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499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0F372CA-BA6E-4848-ACA8-D2B859CE96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19E8062-8734-42E6-9356-0CE8EC4F5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9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D4F58E7-6674-4D6D-B28B-4FB4B152A9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8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5E5F7BD-6E72-44E3-8CFF-CC5897C0F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9C170412-F504-4CF0-9253-A4F4151FF0F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9600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72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7B63177-0F26-4894-B6E8-CC20012E4D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9600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9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8">
            <a:extLst>
              <a:ext uri="{FF2B5EF4-FFF2-40B4-BE49-F238E27FC236}">
                <a16:creationId xmlns:a16="http://schemas.microsoft.com/office/drawing/2014/main" id="{00F98947-48BE-4678-805E-54C7D3A5418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7458D1-E74D-4D21-9BE4-97F658C9ED21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2E6161-959F-4D97-A425-DEBED66A1D2A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10F7FB-D9D5-4C19-B7C0-F200AACFA448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E933362-3DD2-4071-CB53-E121B46B3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35" y="5212142"/>
            <a:ext cx="1473923" cy="13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7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2076451"/>
            <a:ext cx="12192000" cy="4781549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79038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79038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539803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FC5AAE-3D9A-43D5-9205-F7B97E8DA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594F567-187D-4079-8719-D2AEA7A20E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672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697E9F4-C324-4115-9019-98FE38D323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538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3200092"/>
            <a:ext cx="3467100" cy="2621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0C94A59-C24A-40AC-B2F1-ED06DB4CD7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3200091"/>
            <a:ext cx="76200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D21CA02-AC55-4DCD-98E6-9803C3AEFD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304800"/>
            <a:ext cx="3467100" cy="2621588"/>
          </a:xfrm>
        </p:spPr>
        <p:txBody>
          <a:bodyPr/>
          <a:lstStyle>
            <a:lvl1pPr marL="0" indent="0">
              <a:buNone/>
              <a:defRPr sz="2100"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six lines or less.</a:t>
            </a:r>
          </a:p>
        </p:txBody>
      </p:sp>
    </p:spTree>
    <p:extLst>
      <p:ext uri="{BB962C8B-B14F-4D97-AF65-F5344CB8AC3E}">
        <p14:creationId xmlns:p14="http://schemas.microsoft.com/office/powerpoint/2010/main" val="2640382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1094" y="304800"/>
            <a:ext cx="5638894" cy="701731"/>
          </a:xfrm>
        </p:spPr>
        <p:txBody>
          <a:bodyPr/>
          <a:lstStyle/>
          <a:p>
            <a:r>
              <a:rPr lang="en-US"/>
              <a:t>YOUR SLIDE’S 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1094" y="1163216"/>
            <a:ext cx="5638894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3514846" cy="548449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E3DF9E-32BA-4F96-ADC8-62FDD7755298}"/>
              </a:ext>
            </a:extLst>
          </p:cNvPr>
          <p:cNvCxnSpPr/>
          <p:nvPr userDrawn="1"/>
        </p:nvCxnSpPr>
        <p:spPr>
          <a:xfrm>
            <a:off x="4184822" y="1089137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26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1376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1376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5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91F6218F-0AE1-41B7-9A6D-FDFFDD043C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3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91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2FF07AC-7092-489B-94B3-A93B15520D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09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02AE9FC7-020F-4429-98DD-7566A70257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3549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40903F09-AEC9-4C51-A708-7B0D77FDD9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1204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45004"/>
            <a:ext cx="4533900" cy="701731"/>
          </a:xfrm>
        </p:spPr>
        <p:txBody>
          <a:bodyPr/>
          <a:lstStyle/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103420"/>
            <a:ext cx="45339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3549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DFF27-858C-41C4-B5B9-5EBDED84D8F2}"/>
              </a:ext>
            </a:extLst>
          </p:cNvPr>
          <p:cNvCxnSpPr>
            <a:cxnSpLocks/>
          </p:cNvCxnSpPr>
          <p:nvPr userDrawn="1"/>
        </p:nvCxnSpPr>
        <p:spPr>
          <a:xfrm>
            <a:off x="396690" y="2029341"/>
            <a:ext cx="594360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3C90BF-5129-4DC1-B611-EAAD5152C8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214645"/>
            <a:ext cx="4533900" cy="219588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C582F960-B68E-49E8-B5E8-8034429FE8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1204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6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9C621E84-0D3E-4509-8670-2C818793DE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F2A6837-2507-49A2-A969-C00FAB4F05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6369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882E9A17-3A2F-4138-B0F2-5E9A4D740C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7240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EBB9A6D-504B-4A9A-824D-C3979E2128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70266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4DFDB56-31A9-4FC3-8A08-8D4BD9615C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801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919B0EA-506E-4FDE-806A-5CE901AA84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26369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E65EBC1-D059-477E-B010-766E9C5C13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7240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8CFAAAF-1BF0-4BCC-B35E-6E5C300E3E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70266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AE738E2-1AD5-4BE0-A645-649A5757E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79565" y="2057399"/>
            <a:ext cx="3507628" cy="3769327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5576FA9-FAE9-4C83-9E94-4E1C1FB86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1376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47D52BE-8B1D-4EF7-946A-61833B80F6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1376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B082CB-D429-4D38-A541-C6243F2D2697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3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1376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1376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4340" y="2249648"/>
            <a:ext cx="3703320" cy="337597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8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72E94-8669-4C9E-B4CE-CEF8B2E922BE}"/>
              </a:ext>
            </a:extLst>
          </p:cNvPr>
          <p:cNvSpPr/>
          <p:nvPr userDrawn="1"/>
        </p:nvSpPr>
        <p:spPr>
          <a:xfrm>
            <a:off x="0" y="0"/>
            <a:ext cx="3810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F32C6-78A2-4AAB-A02B-59BB94047A70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05EC55-2A04-4132-96DE-B244948FC0F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BFDDA10-6B67-4BAC-9334-B2585CFF1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B267B4-9E96-4E13-8787-FB6AED1B56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7C8BD4-40FC-4F24-93E2-F21A515CD8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85875" y="304800"/>
            <a:ext cx="4038600" cy="54904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3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F693-0D73-4FC7-9EAF-4766B7EC7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02187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F620C-F605-4A6F-9721-1F7698F9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FE88-2579-405A-9912-4991AA592E62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8F8A2-A769-4B1D-AA03-224F0907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01F81-62B2-4186-9F73-1BD113D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8">
            <a:extLst>
              <a:ext uri="{FF2B5EF4-FFF2-40B4-BE49-F238E27FC236}">
                <a16:creationId xmlns:a16="http://schemas.microsoft.com/office/drawing/2014/main" id="{E5A4F19E-E151-4030-A849-5944CAF89A02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EBB13D-1295-4E24-9EA8-1CE2580F40E4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1A4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6A1E2A-4231-4590-B611-2A005950C627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468555-7C91-4DC4-852B-128263D97165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2FBA50-F298-3D0F-88AF-ED72AB42C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35" y="5212142"/>
            <a:ext cx="1473923" cy="13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98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1376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1376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564425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02187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02187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81C5CAE-6039-4CD8-899D-F995448B7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571" y="2057400"/>
            <a:ext cx="2469627" cy="37719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2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7881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3BAD73E-AB62-4742-9117-73D1A1AD77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1031272"/>
            <a:ext cx="5791199" cy="1251699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concise. Do your best to not exceed three lines.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E81E912-B839-4D85-B263-26B7C475C5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391515"/>
            <a:ext cx="5791200" cy="3437785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40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- Pictures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79038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79038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1A59FBD-C82A-4C52-8A4C-A71F70141D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57400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B7EC3FD-1533-4AF8-AA1D-4C511B0A3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7614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E7A9FB1-400D-4CAA-99DF-4675C39772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915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C9A474B-0150-45E2-BAAE-F9C6BF0B6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6216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1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Table Char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90613" cy="701731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90613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C82EEC8-190C-4B35-AAD0-CBAF1C0ACF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2490" y="2057399"/>
            <a:ext cx="3754711" cy="171001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03480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3BEAE8-F93C-4D0C-B8D8-2472AE46BB29}"/>
              </a:ext>
            </a:extLst>
          </p:cNvPr>
          <p:cNvSpPr/>
          <p:nvPr userDrawn="1"/>
        </p:nvSpPr>
        <p:spPr>
          <a:xfrm>
            <a:off x="304800" y="0"/>
            <a:ext cx="5788152" cy="582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92" y="172857"/>
            <a:ext cx="5122416" cy="7017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192" y="1031273"/>
            <a:ext cx="5122416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2163AD-4A13-48AB-A487-B47BA230B483}"/>
              </a:ext>
            </a:extLst>
          </p:cNvPr>
          <p:cNvCxnSpPr/>
          <p:nvPr userDrawn="1"/>
        </p:nvCxnSpPr>
        <p:spPr>
          <a:xfrm>
            <a:off x="716287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18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0A5D3-CBD7-40DA-B6C6-0106631BE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4461" y="2494195"/>
            <a:ext cx="4426133" cy="2768600"/>
          </a:xfrm>
          <a:custGeom>
            <a:avLst/>
            <a:gdLst>
              <a:gd name="connsiteX0" fmla="*/ 0 w 4426133"/>
              <a:gd name="connsiteY0" fmla="*/ 0 h 2768600"/>
              <a:gd name="connsiteX1" fmla="*/ 4426133 w 4426133"/>
              <a:gd name="connsiteY1" fmla="*/ 0 h 2768600"/>
              <a:gd name="connsiteX2" fmla="*/ 4426133 w 4426133"/>
              <a:gd name="connsiteY2" fmla="*/ 2768600 h 2768600"/>
              <a:gd name="connsiteX3" fmla="*/ 0 w 4426133"/>
              <a:gd name="connsiteY3" fmla="*/ 27686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133" h="2768600">
                <a:moveTo>
                  <a:pt x="0" y="0"/>
                </a:moveTo>
                <a:lnTo>
                  <a:pt x="4426133" y="0"/>
                </a:lnTo>
                <a:lnTo>
                  <a:pt x="4426133" y="2768600"/>
                </a:lnTo>
                <a:lnTo>
                  <a:pt x="0" y="276860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413075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73281B-957A-4450-932A-7935A2D2C5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8100" y="2255520"/>
            <a:ext cx="4495800" cy="2567940"/>
          </a:xfrm>
          <a:custGeom>
            <a:avLst/>
            <a:gdLst>
              <a:gd name="connsiteX0" fmla="*/ 0 w 4495800"/>
              <a:gd name="connsiteY0" fmla="*/ 0 h 2567940"/>
              <a:gd name="connsiteX1" fmla="*/ 4495800 w 4495800"/>
              <a:gd name="connsiteY1" fmla="*/ 0 h 2567940"/>
              <a:gd name="connsiteX2" fmla="*/ 4495800 w 4495800"/>
              <a:gd name="connsiteY2" fmla="*/ 2567940 h 2567940"/>
              <a:gd name="connsiteX3" fmla="*/ 0 w 4495800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2567940">
                <a:moveTo>
                  <a:pt x="0" y="0"/>
                </a:moveTo>
                <a:lnTo>
                  <a:pt x="4495800" y="0"/>
                </a:lnTo>
                <a:lnTo>
                  <a:pt x="4495800" y="2567940"/>
                </a:lnTo>
                <a:lnTo>
                  <a:pt x="0" y="256794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279038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279038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793841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3379F5-E8B4-4D18-AFEB-0F1C1FD06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790" y="959254"/>
            <a:ext cx="6406935" cy="4007616"/>
          </a:xfrm>
          <a:custGeom>
            <a:avLst/>
            <a:gdLst>
              <a:gd name="connsiteX0" fmla="*/ 0 w 6406935"/>
              <a:gd name="connsiteY0" fmla="*/ 0 h 4007616"/>
              <a:gd name="connsiteX1" fmla="*/ 6406935 w 6406935"/>
              <a:gd name="connsiteY1" fmla="*/ 0 h 4007616"/>
              <a:gd name="connsiteX2" fmla="*/ 6406935 w 6406935"/>
              <a:gd name="connsiteY2" fmla="*/ 4007616 h 4007616"/>
              <a:gd name="connsiteX3" fmla="*/ 0 w 6406935"/>
              <a:gd name="connsiteY3" fmla="*/ 4007616 h 400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6935" h="4007616">
                <a:moveTo>
                  <a:pt x="0" y="0"/>
                </a:moveTo>
                <a:lnTo>
                  <a:pt x="6406935" y="0"/>
                </a:lnTo>
                <a:lnTo>
                  <a:pt x="6406935" y="4007616"/>
                </a:lnTo>
                <a:lnTo>
                  <a:pt x="0" y="400761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3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C12B0C2-6102-4D4C-8F14-801B3A5789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17489" y="443883"/>
            <a:ext cx="2445150" cy="5191215"/>
          </a:xfrm>
          <a:custGeom>
            <a:avLst/>
            <a:gdLst>
              <a:gd name="connsiteX0" fmla="*/ 0 w 2445150"/>
              <a:gd name="connsiteY0" fmla="*/ 0 h 5191215"/>
              <a:gd name="connsiteX1" fmla="*/ 2445150 w 2445150"/>
              <a:gd name="connsiteY1" fmla="*/ 0 h 5191215"/>
              <a:gd name="connsiteX2" fmla="*/ 2445150 w 2445150"/>
              <a:gd name="connsiteY2" fmla="*/ 5191215 h 5191215"/>
              <a:gd name="connsiteX3" fmla="*/ 0 w 2445150"/>
              <a:gd name="connsiteY3" fmla="*/ 5191215 h 519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150" h="5191215">
                <a:moveTo>
                  <a:pt x="0" y="0"/>
                </a:moveTo>
                <a:lnTo>
                  <a:pt x="2445150" y="0"/>
                </a:lnTo>
                <a:lnTo>
                  <a:pt x="2445150" y="5191215"/>
                </a:lnTo>
                <a:lnTo>
                  <a:pt x="0" y="5191215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552D79-A0ED-46F2-B952-9312641222F3}"/>
              </a:ext>
            </a:extLst>
          </p:cNvPr>
          <p:cNvCxnSpPr/>
          <p:nvPr userDrawn="1"/>
        </p:nvCxnSpPr>
        <p:spPr>
          <a:xfrm>
            <a:off x="6096000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24727F-8E60-4DE9-9156-70DF0E1249E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AFCAE8-E49C-46FA-9098-87740AA47818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37E0768-65F7-4B01-804B-BCAE95941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C72F61-0E5D-4E32-B81A-FC7789364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B68235-C101-4417-947B-BE53725C55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552" y="172857"/>
            <a:ext cx="5977647" cy="701731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SLIDE’S HEADER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552" y="1031273"/>
            <a:ext cx="5977647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2204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9050D-984C-4E19-9E1A-4CD292383A0D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FFC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1EAE2C-00FD-4ECA-B759-9E1521EBD5D8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6B2957-0EBB-4DDE-BE9C-E4A4317CC92A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C6C4E7D-AC8A-98CE-512A-24164157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35" y="5212142"/>
            <a:ext cx="1473923" cy="13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08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B31B51-AFCD-49A3-8B3E-0CA88E8A7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9658" y="2175029"/>
            <a:ext cx="2272684" cy="3947467"/>
          </a:xfrm>
          <a:custGeom>
            <a:avLst/>
            <a:gdLst>
              <a:gd name="connsiteX0" fmla="*/ 0 w 2272684"/>
              <a:gd name="connsiteY0" fmla="*/ 0 h 3947467"/>
              <a:gd name="connsiteX1" fmla="*/ 2272684 w 2272684"/>
              <a:gd name="connsiteY1" fmla="*/ 0 h 3947467"/>
              <a:gd name="connsiteX2" fmla="*/ 2272684 w 2272684"/>
              <a:gd name="connsiteY2" fmla="*/ 3947467 h 3947467"/>
              <a:gd name="connsiteX3" fmla="*/ 0 w 2272684"/>
              <a:gd name="connsiteY3" fmla="*/ 3947467 h 39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684" h="3947467">
                <a:moveTo>
                  <a:pt x="0" y="0"/>
                </a:moveTo>
                <a:lnTo>
                  <a:pt x="2272684" y="0"/>
                </a:lnTo>
                <a:lnTo>
                  <a:pt x="2272684" y="3947467"/>
                </a:lnTo>
                <a:lnTo>
                  <a:pt x="0" y="3947467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302187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302187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3466894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9050D-984C-4E19-9E1A-4CD292383A0D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00F4F4-2DC0-444B-A711-A5D176996831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1921B63-C24B-40ED-85BE-26D49B86E047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7A9DA0-7FDC-465A-7BA3-B8470A264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35" y="5212142"/>
            <a:ext cx="1473923" cy="13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EC81-5AD8-430D-8FD1-21006496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0624" y="6157275"/>
            <a:ext cx="1048552" cy="365125"/>
          </a:xfrm>
        </p:spPr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415188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1424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9415188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9415188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4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2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66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2E97E-15DE-483A-BC27-7919C8F1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2857"/>
            <a:ext cx="11582400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C98E-7479-4F84-A93B-DC74ECFC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085975"/>
            <a:ext cx="11582399" cy="370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BF3AD1-F051-48A5-AB7D-BDA84812B4BB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9997D-9151-4456-8CAB-50AC1F60D7A4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3E2499-F978-4E01-86C9-1D087E586B53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F24C7791-83CB-425B-A392-60C4676C8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4664AB-B457-4A4B-8D7F-46B20E66F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490B93-C18D-4D67-8A52-86F2EF2100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E57A-77BE-438D-9286-6127CD6E5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160" y="6157275"/>
            <a:ext cx="114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802E70-D219-4F36-950D-FFA7642EF6F3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CE5C-2F54-4920-9F7A-D0ABAFE3C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320" y="6157275"/>
            <a:ext cx="774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Office of Library and Information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C59B-F619-47F9-85E1-B0EA8C4B5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9988" y="6170673"/>
            <a:ext cx="58698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700" r:id="rId6"/>
    <p:sldLayoutId id="2147483650" r:id="rId7"/>
    <p:sldLayoutId id="2147483665" r:id="rId8"/>
    <p:sldLayoutId id="2147483666" r:id="rId9"/>
    <p:sldLayoutId id="2147483667" r:id="rId10"/>
    <p:sldLayoutId id="2147483663" r:id="rId11"/>
    <p:sldLayoutId id="2147483664" r:id="rId12"/>
    <p:sldLayoutId id="2147483668" r:id="rId13"/>
    <p:sldLayoutId id="2147483690" r:id="rId14"/>
    <p:sldLayoutId id="2147483694" r:id="rId15"/>
    <p:sldLayoutId id="2147483691" r:id="rId16"/>
    <p:sldLayoutId id="2147483669" r:id="rId17"/>
    <p:sldLayoutId id="2147483693" r:id="rId18"/>
    <p:sldLayoutId id="2147483697" r:id="rId19"/>
    <p:sldLayoutId id="2147483670" r:id="rId20"/>
    <p:sldLayoutId id="2147483671" r:id="rId21"/>
    <p:sldLayoutId id="2147483675" r:id="rId22"/>
    <p:sldLayoutId id="2147483672" r:id="rId23"/>
    <p:sldLayoutId id="2147483673" r:id="rId24"/>
    <p:sldLayoutId id="2147483692" r:id="rId25"/>
    <p:sldLayoutId id="2147483679" r:id="rId26"/>
    <p:sldLayoutId id="2147483680" r:id="rId27"/>
    <p:sldLayoutId id="2147483695" r:id="rId28"/>
    <p:sldLayoutId id="2147483681" r:id="rId29"/>
    <p:sldLayoutId id="2147483674" r:id="rId30"/>
    <p:sldLayoutId id="2147483676" r:id="rId31"/>
    <p:sldLayoutId id="2147483696" r:id="rId32"/>
    <p:sldLayoutId id="2147483677" r:id="rId33"/>
    <p:sldLayoutId id="2147483678" r:id="rId34"/>
    <p:sldLayoutId id="2147483698" r:id="rId35"/>
    <p:sldLayoutId id="2147483701" r:id="rId36"/>
    <p:sldLayoutId id="2147483683" r:id="rId37"/>
    <p:sldLayoutId id="2147483699" r:id="rId38"/>
    <p:sldLayoutId id="2147483654" r:id="rId39"/>
    <p:sldLayoutId id="2147483682" r:id="rId40"/>
    <p:sldLayoutId id="2147483705" r:id="rId41"/>
    <p:sldLayoutId id="2147483704" r:id="rId42"/>
    <p:sldLayoutId id="2147483703" r:id="rId43"/>
    <p:sldLayoutId id="2147483702" r:id="rId44"/>
    <p:sldLayoutId id="2147483689" r:id="rId45"/>
    <p:sldLayoutId id="2147483684" r:id="rId46"/>
    <p:sldLayoutId id="2147483685" r:id="rId47"/>
    <p:sldLayoutId id="2147483686" r:id="rId48"/>
    <p:sldLayoutId id="2147483687" r:id="rId49"/>
    <p:sldLayoutId id="2147483688" r:id="rId50"/>
    <p:sldLayoutId id="2147483655" r:id="rId5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1E60A38-9B78-EB35-590A-249B8C6EF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1" b="22821"/>
          <a:stretch/>
        </p:blipFill>
        <p:spPr>
          <a:prstGeom prst="rect">
            <a:avLst/>
          </a:prstGeom>
        </p:spPr>
      </p:pic>
      <p:sp>
        <p:nvSpPr>
          <p:cNvPr id="37" name="Title 36">
            <a:extLst>
              <a:ext uri="{FF2B5EF4-FFF2-40B4-BE49-F238E27FC236}">
                <a16:creationId xmlns:a16="http://schemas.microsoft.com/office/drawing/2014/main" id="{42CA2FBD-28A8-4912-8B49-F24E8269F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Programming Trends</a:t>
            </a:r>
          </a:p>
        </p:txBody>
      </p:sp>
      <p:sp>
        <p:nvSpPr>
          <p:cNvPr id="38" name="Subtitle 37">
            <a:extLst>
              <a:ext uri="{FF2B5EF4-FFF2-40B4-BE49-F238E27FC236}">
                <a16:creationId xmlns:a16="http://schemas.microsoft.com/office/drawing/2014/main" id="{2158BC1A-8078-416E-A497-3DB6BD659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Analysis of programming data from FY21 through FY25, as reported through RI Public Library Annual Survey</a:t>
            </a:r>
          </a:p>
        </p:txBody>
      </p:sp>
    </p:spTree>
    <p:extLst>
      <p:ext uri="{BB962C8B-B14F-4D97-AF65-F5344CB8AC3E}">
        <p14:creationId xmlns:p14="http://schemas.microsoft.com/office/powerpoint/2010/main" val="385542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A190-CACC-13A8-66E3-DD2D6076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42C3D121-1C0A-C903-6E47-B0F850011A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Preschool Program Attendance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528B0E6-BD7D-0630-47C4-EF415E75B876}"/>
              </a:ext>
            </a:extLst>
          </p:cNvPr>
          <p:cNvSpPr txBox="1">
            <a:spLocks/>
          </p:cNvSpPr>
          <p:nvPr/>
        </p:nvSpPr>
        <p:spPr>
          <a:xfrm>
            <a:off x="304799" y="1031272"/>
            <a:ext cx="11410776" cy="918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Preschool onsite attendance increased an average of 10,000 attendees each year from FY 2023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F58C4-7868-45CF-99D6-EB6F8F826278}"/>
              </a:ext>
            </a:extLst>
          </p:cNvPr>
          <p:cNvSpPr txBox="1"/>
          <p:nvPr/>
        </p:nvSpPr>
        <p:spPr>
          <a:xfrm>
            <a:off x="476320" y="2105813"/>
            <a:ext cx="1090207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Preschool has the highest number of onsite attendees of any audience.</a:t>
            </a:r>
          </a:p>
        </p:txBody>
      </p:sp>
      <p:pic>
        <p:nvPicPr>
          <p:cNvPr id="8" name="Picture 7" descr="Line graph titled &quot;Preschool On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12DEED0C-5DE6-BBB5-2AEB-E470D8CD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121" y="3185255"/>
            <a:ext cx="5439181" cy="2353995"/>
          </a:xfrm>
          <a:prstGeom prst="rect">
            <a:avLst/>
          </a:prstGeom>
        </p:spPr>
      </p:pic>
      <p:pic>
        <p:nvPicPr>
          <p:cNvPr id="10" name="Picture 9" descr="Line graph titled &quot;Preschool Off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A087EB46-C3FC-D1E7-06A2-EBAF120E4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700" y="3184162"/>
            <a:ext cx="5431875" cy="23561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36AC89-1535-F5CB-8612-4A568FC3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11AA4B-3E3D-51E4-B29B-44BD8EA4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0C453-6DB4-68B0-5756-8DB331BF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B5BAF475-652E-973F-2976-D7991FD944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 Age Program Sessions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4A9E9A2-CEAD-F730-DED4-D7939192452A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9279038" cy="48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21% increase from FY 2023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350FE-64EB-D587-6AA7-CC09BCAB0D1F}"/>
              </a:ext>
            </a:extLst>
          </p:cNvPr>
          <p:cNvSpPr txBox="1"/>
          <p:nvPr/>
        </p:nvSpPr>
        <p:spPr>
          <a:xfrm>
            <a:off x="476320" y="2105813"/>
            <a:ext cx="1090207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Offsite program sessions shows slight increase from FY24 to FY25.</a:t>
            </a:r>
          </a:p>
        </p:txBody>
      </p:sp>
      <p:pic>
        <p:nvPicPr>
          <p:cNvPr id="8" name="Picture 7" descr="Line graph titled &quot;Onsite School Age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9B83859C-4E6B-3A62-F552-F8F0E658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610" y="2931220"/>
            <a:ext cx="4609427" cy="2271788"/>
          </a:xfrm>
          <a:prstGeom prst="rect">
            <a:avLst/>
          </a:prstGeom>
        </p:spPr>
      </p:pic>
      <p:pic>
        <p:nvPicPr>
          <p:cNvPr id="10" name="Picture 9" descr="Line graph titled &quot;Offsite Preschool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072D4DAF-BCFA-BFBD-89F4-9AD53B2C2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345" y="2934829"/>
            <a:ext cx="4620045" cy="22815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7B72DA-E465-DCA5-FF07-0C5F3A7C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2296C-7A94-0282-7113-4CC57D52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B1AAA-6B4B-E480-1062-68E65C69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52679152-7E82-BD92-7569-9A0C0FAC7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 Age Program Attendance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4AE911B-C283-4AA8-432B-B994CAD82A5F}"/>
              </a:ext>
            </a:extLst>
          </p:cNvPr>
          <p:cNvSpPr txBox="1">
            <a:spLocks/>
          </p:cNvSpPr>
          <p:nvPr/>
        </p:nvSpPr>
        <p:spPr>
          <a:xfrm>
            <a:off x="304800" y="1031272"/>
            <a:ext cx="9279038" cy="918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School age audience had the highest number of offsite program attendance in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D4DA7-6098-DC96-E2BA-3BDB62CB503E}"/>
              </a:ext>
            </a:extLst>
          </p:cNvPr>
          <p:cNvSpPr txBox="1"/>
          <p:nvPr/>
        </p:nvSpPr>
        <p:spPr>
          <a:xfrm>
            <a:off x="476320" y="2105813"/>
            <a:ext cx="1090207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Offsite program attendance shows consistent growth year over year.</a:t>
            </a:r>
          </a:p>
        </p:txBody>
      </p:sp>
      <p:pic>
        <p:nvPicPr>
          <p:cNvPr id="8" name="Picture 7" descr="Line graph titled &quot;School Age On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CA98D15E-C59E-8FB5-EE4F-38A624113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122" y="3185255"/>
            <a:ext cx="5439178" cy="2353995"/>
          </a:xfrm>
          <a:prstGeom prst="rect">
            <a:avLst/>
          </a:prstGeom>
        </p:spPr>
      </p:pic>
      <p:pic>
        <p:nvPicPr>
          <p:cNvPr id="10" name="Picture 9" descr="Line graph titled &quot;School Age Off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9CD3F477-86D7-7471-7FC3-43BB485FA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700" y="3185656"/>
            <a:ext cx="5431875" cy="2353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F2377A-D374-8DFE-84F4-25A4183E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321BE-F8F5-9EBB-7D46-E2BEEB82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127D-EA46-462D-BC30-266E8271C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B1F05815-3AE1-2CC2-FDAB-7A8C98BC3C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Young Adult Program Sessions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92EB333-C498-DCBC-3792-EC50B91D95A9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9279038" cy="48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5% decrease from FY 2023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747FD-9C5F-31AF-944B-6A935E75F05D}"/>
              </a:ext>
            </a:extLst>
          </p:cNvPr>
          <p:cNvSpPr txBox="1"/>
          <p:nvPr/>
        </p:nvSpPr>
        <p:spPr>
          <a:xfrm>
            <a:off x="476320" y="2105813"/>
            <a:ext cx="561968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Virtual program offerings overall steady for YA audiences.</a:t>
            </a:r>
          </a:p>
        </p:txBody>
      </p:sp>
      <p:pic>
        <p:nvPicPr>
          <p:cNvPr id="8" name="Picture 7" descr="Line graph titled &quot;Onsite YA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557AFA73-A574-81C2-E69E-E62AB2811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697" y="3429000"/>
            <a:ext cx="4594192" cy="2271788"/>
          </a:xfrm>
          <a:prstGeom prst="rect">
            <a:avLst/>
          </a:prstGeom>
        </p:spPr>
      </p:pic>
      <p:pic>
        <p:nvPicPr>
          <p:cNvPr id="9" name="Picture 8" descr="Line graph titled &quot;Virtual YA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74CF5D64-534E-3192-6D0F-BB256659C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28" y="931708"/>
            <a:ext cx="4611061" cy="2281577"/>
          </a:xfrm>
          <a:prstGeom prst="rect">
            <a:avLst/>
          </a:prstGeom>
        </p:spPr>
      </p:pic>
      <p:pic>
        <p:nvPicPr>
          <p:cNvPr id="10" name="Picture 9" descr="Line graph titled &quot;Offsite YA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06B0F0F1-83E8-0CB2-045A-C4085AC83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346" y="3430497"/>
            <a:ext cx="4620043" cy="22815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EDAFA-777C-568E-9ECC-75D29CF7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5824F-932A-2FC7-BC06-4C2015D3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45FE9-7D38-34BD-B516-56373C51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D8A7F0CF-0C97-8F8D-3B3B-5B13A2FFFB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Young Adult Program Attendance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D47559D-521E-C745-7E2C-B49D6670E8D4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5791200" cy="888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7% increase in offsite program attendance between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FY 2024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DBAD9-640C-D1D7-8218-1CFF3B2C1B8B}"/>
              </a:ext>
            </a:extLst>
          </p:cNvPr>
          <p:cNvSpPr txBox="1"/>
          <p:nvPr/>
        </p:nvSpPr>
        <p:spPr>
          <a:xfrm>
            <a:off x="476320" y="1919375"/>
            <a:ext cx="5619680" cy="142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Despite decrease in number of YA offsite programs, attendance continues to grow modestly.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YA virtual program attendance steady at around 800 for FY24 and FY25.</a:t>
            </a:r>
          </a:p>
        </p:txBody>
      </p:sp>
      <p:pic>
        <p:nvPicPr>
          <p:cNvPr id="8" name="Picture 7" descr="Line graph titled &quot;YA On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BF0F76B6-AD1A-B90D-E00E-1226E1903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3447733"/>
            <a:ext cx="5429922" cy="2353995"/>
          </a:xfrm>
          <a:prstGeom prst="rect">
            <a:avLst/>
          </a:prstGeom>
        </p:spPr>
      </p:pic>
      <p:pic>
        <p:nvPicPr>
          <p:cNvPr id="9" name="Picture 8" descr="Line graph titled &quot;YA Virtual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6D1AB4F4-2238-5CA5-E7B2-70AE28C84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98" y="988279"/>
            <a:ext cx="5431875" cy="2360205"/>
          </a:xfrm>
          <a:prstGeom prst="rect">
            <a:avLst/>
          </a:prstGeom>
        </p:spPr>
      </p:pic>
      <p:pic>
        <p:nvPicPr>
          <p:cNvPr id="10" name="Picture 9" descr="Line graph titled &quot;YA Off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E9F41304-0553-697C-DB35-EE7800666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698" y="3462175"/>
            <a:ext cx="5431875" cy="23385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77E81C-E2AC-4B9D-3088-B025F79D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7A39C4-C067-0365-D89C-3E223423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9F2B-E34D-A590-F659-CDB5803F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A36F362F-92DB-F511-8432-95589713EB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Adult Program Sessions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F4A233B-A7E9-2C83-B9FD-B93BCFCB9DD3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5791200" cy="48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20% increase from FY 2023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80754-511C-8D30-2EBA-8F048FE287A8}"/>
              </a:ext>
            </a:extLst>
          </p:cNvPr>
          <p:cNvSpPr txBox="1"/>
          <p:nvPr/>
        </p:nvSpPr>
        <p:spPr>
          <a:xfrm>
            <a:off x="476320" y="1976941"/>
            <a:ext cx="5619680" cy="112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Overall increase mostly due to onsite programs.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25% decrease in virtual programs offered between FY23 and FY24, but slight increase from FY24 to FY25.</a:t>
            </a:r>
          </a:p>
        </p:txBody>
      </p:sp>
      <p:pic>
        <p:nvPicPr>
          <p:cNvPr id="8" name="Picture 7" descr="Line graph titled &quot;Onsite Adult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B50AF159-ED8F-76C6-5032-3BC909CEC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697" y="3431204"/>
            <a:ext cx="4594192" cy="2267379"/>
          </a:xfrm>
          <a:prstGeom prst="rect">
            <a:avLst/>
          </a:prstGeom>
        </p:spPr>
      </p:pic>
      <p:pic>
        <p:nvPicPr>
          <p:cNvPr id="9" name="Picture 8" descr="Line graph titled &quot;Virtual Adult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C397EF68-ED4E-9D75-C4AF-4DA4E9A2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0350" y="931708"/>
            <a:ext cx="4605017" cy="2281577"/>
          </a:xfrm>
          <a:prstGeom prst="rect">
            <a:avLst/>
          </a:prstGeom>
        </p:spPr>
      </p:pic>
      <p:pic>
        <p:nvPicPr>
          <p:cNvPr id="10" name="Picture 9" descr="Line graph titled &quot;Offsite Adult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AB8C58E8-E180-A525-8B04-3E33F2B1E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346" y="3433447"/>
            <a:ext cx="4620043" cy="22756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565813-C373-5B9A-259F-0BE8FB50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8967A-005B-1AE5-2266-0503160B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FE11-2A09-7E7C-C9A9-9DACE950A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E1AD9EC4-F129-21CE-D576-40B8EAF2A0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Adult Program Attendance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942A3C0-9E78-DFA7-CD77-7F4D393C318C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5791200" cy="883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Adult audience second highest number of attendees for onsite programs in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02694-5660-50E8-88B5-59EE4BAE3166}"/>
              </a:ext>
            </a:extLst>
          </p:cNvPr>
          <p:cNvSpPr txBox="1"/>
          <p:nvPr/>
        </p:nvSpPr>
        <p:spPr>
          <a:xfrm>
            <a:off x="476320" y="2172261"/>
            <a:ext cx="5619680" cy="823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Offsite program attendance continues to grow.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Virtual program attendance decreased 26% since FY23.</a:t>
            </a:r>
          </a:p>
        </p:txBody>
      </p:sp>
      <p:pic>
        <p:nvPicPr>
          <p:cNvPr id="8" name="Picture 7" descr="Line graph titled &quot;Adult On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A2AE6EF3-8AAB-3350-C5C9-1A8482B62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3458542"/>
            <a:ext cx="5429922" cy="2332376"/>
          </a:xfrm>
          <a:prstGeom prst="rect">
            <a:avLst/>
          </a:prstGeom>
        </p:spPr>
      </p:pic>
      <p:pic>
        <p:nvPicPr>
          <p:cNvPr id="9" name="Picture 8" descr="Line graph titled &quot;Adult Virtual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9EF3E18C-A571-0D99-4209-CFD108DAB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937" y="988343"/>
            <a:ext cx="5403396" cy="2360077"/>
          </a:xfrm>
          <a:prstGeom prst="rect">
            <a:avLst/>
          </a:prstGeom>
        </p:spPr>
      </p:pic>
      <p:pic>
        <p:nvPicPr>
          <p:cNvPr id="10" name="Picture 9" descr="Line graph titled &quot;Adult Off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019E30B6-FCD2-1F10-49E0-E53D51F76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937" y="3462175"/>
            <a:ext cx="5403396" cy="23385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0D6C21-4FB9-D4ED-A471-0ADC5A7D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7F822-DCD1-6065-2A2C-D3D531B6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BF92-B3BC-3CF9-110E-4819AD1D6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651AF662-2D63-D683-789F-5EEED54287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Elderly Program Sessions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E721EB0-9DA3-16A6-0A2A-9D41BC1359AA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9279038" cy="48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11% increase from FY 2023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8790A-268E-C77A-A6BB-B9A629C3BCD1}"/>
              </a:ext>
            </a:extLst>
          </p:cNvPr>
          <p:cNvSpPr txBox="1"/>
          <p:nvPr/>
        </p:nvSpPr>
        <p:spPr>
          <a:xfrm>
            <a:off x="470783" y="1972750"/>
            <a:ext cx="1090207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Offsite programs increased 65% between FY24 and FY25.</a:t>
            </a:r>
          </a:p>
        </p:txBody>
      </p:sp>
      <p:pic>
        <p:nvPicPr>
          <p:cNvPr id="8" name="Picture 7" descr="Line graph titled &quot;Onsite Elderly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4A35598F-63C6-4F6E-8C12-F750D174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39" y="2793954"/>
            <a:ext cx="4606102" cy="2271788"/>
          </a:xfrm>
          <a:prstGeom prst="rect">
            <a:avLst/>
          </a:prstGeom>
        </p:spPr>
      </p:pic>
      <p:pic>
        <p:nvPicPr>
          <p:cNvPr id="10" name="Picture 9" descr="Line graph titled &quot;Offsite Elderly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59D862B0-6CA3-87CF-AE62-F8652FD47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865" y="2793954"/>
            <a:ext cx="4613988" cy="22815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0D60B-4BF2-EECB-D030-8D81667F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DBB5B-7039-F029-9002-C4016FC4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347BC-2579-B879-9BAB-5D58685C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F20C3F56-DC5F-004D-2E2A-826EE9B9EA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Elderly Program Attendance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A3DF14B-067E-FDBE-F765-1CF97FF3447E}"/>
              </a:ext>
            </a:extLst>
          </p:cNvPr>
          <p:cNvSpPr txBox="1">
            <a:spLocks/>
          </p:cNvSpPr>
          <p:nvPr/>
        </p:nvSpPr>
        <p:spPr>
          <a:xfrm>
            <a:off x="304800" y="1031272"/>
            <a:ext cx="9279038" cy="918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Offsite attendance increased 109% from FY 2024 to FY 2025.</a:t>
            </a:r>
          </a:p>
        </p:txBody>
      </p:sp>
      <p:pic>
        <p:nvPicPr>
          <p:cNvPr id="8" name="Picture 7" descr="Line graph titled &quot;Elderly On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4B7524AA-68DD-427A-6FA1-BBF0A29D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2317069"/>
            <a:ext cx="5426837" cy="2353995"/>
          </a:xfrm>
          <a:prstGeom prst="rect">
            <a:avLst/>
          </a:prstGeom>
        </p:spPr>
      </p:pic>
      <p:pic>
        <p:nvPicPr>
          <p:cNvPr id="10" name="Picture 9" descr="Line graph titled &quot;Elderly Off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8CB2FFC3-FEF1-4A77-A97B-86073F231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7612" y="2317873"/>
            <a:ext cx="5428068" cy="2353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5B1562-AB46-86A9-87EA-CE472FE6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C2807-9769-50CB-E71C-2CEE7D2B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1C8D-6A98-0F61-CD3C-DF27EBADF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45B92FE-0458-E545-A575-3A90E639A3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Family Program Sessions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E8D3CCB-D652-39F0-02AF-FC4BD9A17571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9279038" cy="48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13% increase from FY 2023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E9C99-5F00-C38D-944B-255EAF9064AC}"/>
              </a:ext>
            </a:extLst>
          </p:cNvPr>
          <p:cNvSpPr txBox="1"/>
          <p:nvPr/>
        </p:nvSpPr>
        <p:spPr>
          <a:xfrm>
            <a:off x="470783" y="1692114"/>
            <a:ext cx="10902070" cy="1736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9% increase in onsite programs FY24 and FY25.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120% increase in offsite programs between FY24 and FY25.</a:t>
            </a:r>
          </a:p>
          <a:p>
            <a:pPr marL="285750" indent="-28575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Some libraries are now reporting Preschool story times as Family programs, which may have impacted trend data.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8" name="Picture 7" descr="Line graph titled &quot;Onsite Family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4E5F576A-E371-C8FB-574F-56587869D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83" y="3339160"/>
            <a:ext cx="4606102" cy="2261339"/>
          </a:xfrm>
          <a:prstGeom prst="rect">
            <a:avLst/>
          </a:prstGeom>
        </p:spPr>
      </p:pic>
      <p:pic>
        <p:nvPicPr>
          <p:cNvPr id="10" name="Picture 9" descr="Line graph titled &quot;Offsite Family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C094543E-ED26-34AD-4A5C-B072842D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936" y="3335740"/>
            <a:ext cx="4595917" cy="22815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67961B-3BD8-D7C6-BF3C-25B8C45F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F00AD-F7A7-6A52-2ACE-6CE0A25E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2B356-C228-FBA7-7D02-0C26C0E80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72E31AD-748F-BAD0-44DA-C5633FC7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Library Programming Overall Summary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9298FE-E43F-71AB-28BE-F11D2C258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Rhode Island libraries are close to achieving a return to pre-pandemic program numbers.</a:t>
            </a:r>
          </a:p>
        </p:txBody>
      </p:sp>
      <p:graphicFrame>
        <p:nvGraphicFramePr>
          <p:cNvPr id="18" name="Text Placeholder 8" descr="Icon of four children silhouettes to accompany text: &quot;During FY 2019, RI public libraries offered 35,649 programs, with recorded attendance of 556,915.&quot;&#10;Icon of person lecturing to audience to accompany text: &quot;During FY 2025, RI public libraries offered 31,265 programs, with recorded attendance of 478,662.&quot;">
            <a:extLst>
              <a:ext uri="{FF2B5EF4-FFF2-40B4-BE49-F238E27FC236}">
                <a16:creationId xmlns:a16="http://schemas.microsoft.com/office/drawing/2014/main" id="{0777AB0F-6E92-942E-E062-8D00A20FD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467360"/>
              </p:ext>
            </p:extLst>
          </p:nvPr>
        </p:nvGraphicFramePr>
        <p:xfrm>
          <a:off x="304800" y="2087878"/>
          <a:ext cx="5483352" cy="37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Placeholder 9" descr="Logarithmic Graph with solid fill">
            <a:extLst>
              <a:ext uri="{FF2B5EF4-FFF2-40B4-BE49-F238E27FC236}">
                <a16:creationId xmlns:a16="http://schemas.microsoft.com/office/drawing/2014/main" id="{5A364951-B617-8CB3-6507-731EC4BF63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9500" b="9500"/>
          <a:stretch>
            <a:fillRect/>
          </a:stretch>
        </p:blipFill>
        <p:spPr>
          <a:xfrm>
            <a:off x="6096000" y="2085974"/>
            <a:ext cx="5791200" cy="370331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6B0D6-AFF0-96B1-B196-AEC5993057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Office of Library &amp;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3F65D-A92E-50E4-FDF3-7D60C24872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8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698E1-2341-7CBD-FC8B-2DEA1C5CC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FF2BFCD7-7777-2308-FA82-FE0E40D53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Family Program Attendance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9A6885C-63F0-EFD4-2973-C83E1229FCEF}"/>
              </a:ext>
            </a:extLst>
          </p:cNvPr>
          <p:cNvSpPr txBox="1">
            <a:spLocks/>
          </p:cNvSpPr>
          <p:nvPr/>
        </p:nvSpPr>
        <p:spPr>
          <a:xfrm>
            <a:off x="304800" y="1031272"/>
            <a:ext cx="9279038" cy="918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Offsite attendance increased 60% between FY 2024 and FY 2025.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ED0A3-8845-86A6-F0DE-E4451B2CBDCB}"/>
              </a:ext>
            </a:extLst>
          </p:cNvPr>
          <p:cNvSpPr txBox="1"/>
          <p:nvPr/>
        </p:nvSpPr>
        <p:spPr>
          <a:xfrm>
            <a:off x="476320" y="1846771"/>
            <a:ext cx="1090207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Onsite attendance decreased 4% despite increase in number of onsite programs offered.</a:t>
            </a:r>
          </a:p>
        </p:txBody>
      </p:sp>
      <p:pic>
        <p:nvPicPr>
          <p:cNvPr id="8" name="Picture 7" descr="Line graph titled &quot;Family On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2077CD3B-36A8-46D7-A2E7-61D625E8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2921752"/>
            <a:ext cx="5439178" cy="2346978"/>
          </a:xfrm>
          <a:prstGeom prst="rect">
            <a:avLst/>
          </a:prstGeom>
        </p:spPr>
      </p:pic>
      <p:pic>
        <p:nvPicPr>
          <p:cNvPr id="10" name="Picture 9" descr="Line graph titled &quot;Family Off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5CBC6C3E-D859-EC67-D399-DCC6583B5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504" y="2921752"/>
            <a:ext cx="5416025" cy="23531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2025D4-8BAB-1ED1-243C-1B72733E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5FA71-26A3-64B8-35CB-0A32ED25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5B91C-DB66-F4E9-D609-680AC1877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DC1E88C5-7C94-4449-44B5-60EF5EA848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Ages Program Sessions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9ED2A17-8376-4D16-1BC4-58BC0C5745F0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9279038" cy="48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63% increase from FY 2023 to FY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A2481-D415-90FB-1013-DEED14EBA27A}"/>
              </a:ext>
            </a:extLst>
          </p:cNvPr>
          <p:cNvSpPr txBox="1"/>
          <p:nvPr/>
        </p:nvSpPr>
        <p:spPr>
          <a:xfrm>
            <a:off x="470783" y="1972750"/>
            <a:ext cx="1090207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Onsite programs increased 41% between FY24 and FY25.</a:t>
            </a:r>
          </a:p>
        </p:txBody>
      </p:sp>
      <p:pic>
        <p:nvPicPr>
          <p:cNvPr id="8" name="Picture 7" descr="Line graph titled &quot;Onsite All Ages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291C248C-C832-0BB3-E618-456BD04A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32" y="3117694"/>
            <a:ext cx="4564170" cy="2261339"/>
          </a:xfrm>
          <a:prstGeom prst="rect">
            <a:avLst/>
          </a:prstGeom>
        </p:spPr>
      </p:pic>
      <p:pic>
        <p:nvPicPr>
          <p:cNvPr id="10" name="Picture 9" descr="Line graph titled &quot;Offsite All Ages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7392C22F-C98C-F384-FB92-3FFA3510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936" y="3120232"/>
            <a:ext cx="4595917" cy="22696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C47A5-6938-7230-F7A5-EFEF0BCE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44C50-0DD5-3AD9-B4DB-4E4A67F1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34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4BC2-3DB8-53F0-FD35-4EB4AAB8F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AD184E5-283C-AEEF-F95E-7B988F7201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Ages Program Attendance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8793CB-83D5-3BA1-EFF6-9E46A9F45E49}"/>
              </a:ext>
            </a:extLst>
          </p:cNvPr>
          <p:cNvSpPr txBox="1">
            <a:spLocks/>
          </p:cNvSpPr>
          <p:nvPr/>
        </p:nvSpPr>
        <p:spPr>
          <a:xfrm>
            <a:off x="304800" y="1031272"/>
            <a:ext cx="9279038" cy="918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33% increase in attendance between FY 2024 and FY 2025.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07B2A-C9EA-7427-AED6-D679CA3A0532}"/>
              </a:ext>
            </a:extLst>
          </p:cNvPr>
          <p:cNvSpPr txBox="1"/>
          <p:nvPr/>
        </p:nvSpPr>
        <p:spPr>
          <a:xfrm>
            <a:off x="476320" y="1846771"/>
            <a:ext cx="11005438" cy="823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All Ages onsite attendance has steadily increased an average of 7,500 attendees each year from FY 2023 to FY 2025. 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Offsite attendance increased 26% from FY 2024 to FY 2025, despite 22% decrease in number of offsite programs offered.</a:t>
            </a:r>
          </a:p>
        </p:txBody>
      </p:sp>
      <p:pic>
        <p:nvPicPr>
          <p:cNvPr id="8" name="Picture 7" descr="Line graph titled &quot;All Ages On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C18A6AE1-F466-23CB-52C0-1AE54C4B1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3089664"/>
            <a:ext cx="5430082" cy="2346978"/>
          </a:xfrm>
          <a:prstGeom prst="rect">
            <a:avLst/>
          </a:prstGeom>
        </p:spPr>
      </p:pic>
      <p:pic>
        <p:nvPicPr>
          <p:cNvPr id="10" name="Picture 9" descr="Line graph titled &quot;All Ages Offsite Attendance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64CF3FB3-857E-2588-DBE3-925292DB6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600" y="3089664"/>
            <a:ext cx="5416025" cy="23316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F1533-5230-1884-FCED-9413AD1E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4BB20-5E4F-8D7B-46C1-AD899C0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51871-AA52-F971-B667-8B92AF62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FEEF04C-96F9-A127-A02D-5B5D19F9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Other Programming Activities Trends</a:t>
            </a:r>
          </a:p>
        </p:txBody>
      </p:sp>
    </p:spTree>
    <p:extLst>
      <p:ext uri="{BB962C8B-B14F-4D97-AF65-F5344CB8AC3E}">
        <p14:creationId xmlns:p14="http://schemas.microsoft.com/office/powerpoint/2010/main" val="203660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97669AD-BE6B-DEAF-B026-85ED8EF2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Recordings of Library-Created Content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D1ABE2-D5AF-AFD9-77E0-4F1210F1E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89% decrease in number of recordings since FY 2021.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995E23-A284-FFED-CA63-759F9EEAA4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320" y="2687320"/>
            <a:ext cx="4533532" cy="292681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Definition: Recorded videos or audio of program content that are posted online for downloading or on-demand viewing (rather than livestreaming).</a:t>
            </a:r>
          </a:p>
          <a:p>
            <a:r>
              <a:rPr lang="en-US" dirty="0">
                <a:solidFill>
                  <a:schemeClr val="tx1"/>
                </a:solidFill>
              </a:rPr>
              <a:t>FY 2021 was the first year this data was collected.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59D2F-D84B-F45A-C04C-E34EE773DD9E}"/>
              </a:ext>
            </a:extLst>
          </p:cNvPr>
          <p:cNvSpPr txBox="1"/>
          <p:nvPr/>
        </p:nvSpPr>
        <p:spPr>
          <a:xfrm>
            <a:off x="5542861" y="2261138"/>
            <a:ext cx="63357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656666"/>
                </a:solidFill>
              </a:rPr>
              <a:t>Number of Libraries Offering Recordings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FF15C09A-0D40-33A0-BBCD-460CECF1CEEE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06382195"/>
              </p:ext>
            </p:extLst>
          </p:nvPr>
        </p:nvGraphicFramePr>
        <p:xfrm>
          <a:off x="5542861" y="2687320"/>
          <a:ext cx="63357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142">
                  <a:extLst>
                    <a:ext uri="{9D8B030D-6E8A-4147-A177-3AD203B41FA5}">
                      <a16:colId xmlns:a16="http://schemas.microsoft.com/office/drawing/2014/main" val="3058057551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3257642186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2160316204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3521639717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3406108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2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1384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D913611-9892-C6C0-19EE-5C9097E997C9}"/>
              </a:ext>
            </a:extLst>
          </p:cNvPr>
          <p:cNvSpPr txBox="1"/>
          <p:nvPr/>
        </p:nvSpPr>
        <p:spPr>
          <a:xfrm>
            <a:off x="5542861" y="4065937"/>
            <a:ext cx="63357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656666"/>
                </a:solidFill>
              </a:rPr>
              <a:t>Number of Recordings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280E5B-13D3-8B37-695B-8FB5E3D53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02216"/>
              </p:ext>
            </p:extLst>
          </p:nvPr>
        </p:nvGraphicFramePr>
        <p:xfrm>
          <a:off x="5542861" y="4514198"/>
          <a:ext cx="63357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142">
                  <a:extLst>
                    <a:ext uri="{9D8B030D-6E8A-4147-A177-3AD203B41FA5}">
                      <a16:colId xmlns:a16="http://schemas.microsoft.com/office/drawing/2014/main" val="2073172538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53798724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1336909904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2509238627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780767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7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7693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AE800-2A0F-FAD4-7B2E-90F27177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78B1E-988F-DD6D-ACF6-FB2DCCDB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1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04424-03C9-3BD0-4B20-1ADA9EE8B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0003455E-E256-6501-866E-EF5231D340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Plays of Asynchronous Recordings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9D60C9F-013A-C1ED-1D27-EF7177713360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9003102" cy="883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Plays per recording has increased, even as number of recordings has decreased.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D2940-00D8-41A5-8D28-6C6E737E00A0}"/>
              </a:ext>
            </a:extLst>
          </p:cNvPr>
          <p:cNvSpPr txBox="1"/>
          <p:nvPr/>
        </p:nvSpPr>
        <p:spPr>
          <a:xfrm>
            <a:off x="476320" y="1731713"/>
            <a:ext cx="561968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Number of plays has fluctuated dramatically.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52451-9674-E642-A3A7-AF27994B715F}"/>
              </a:ext>
            </a:extLst>
          </p:cNvPr>
          <p:cNvSpPr txBox="1"/>
          <p:nvPr/>
        </p:nvSpPr>
        <p:spPr>
          <a:xfrm>
            <a:off x="476320" y="3251681"/>
            <a:ext cx="5501786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656666"/>
                </a:solidFill>
              </a:rPr>
              <a:t>Total Plays of Asynchronous Recordings within 30 Days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6B48CD-0266-EF7A-C637-2C3DFF282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51378"/>
              </p:ext>
            </p:extLst>
          </p:nvPr>
        </p:nvGraphicFramePr>
        <p:xfrm>
          <a:off x="476320" y="3665330"/>
          <a:ext cx="5429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984">
                  <a:extLst>
                    <a:ext uri="{9D8B030D-6E8A-4147-A177-3AD203B41FA5}">
                      <a16:colId xmlns:a16="http://schemas.microsoft.com/office/drawing/2014/main" val="4120747088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546864819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1861245914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351206325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3555488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47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74,566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38,796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65,484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95,841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72,175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28052"/>
                  </a:ext>
                </a:extLst>
              </a:tr>
            </a:tbl>
          </a:graphicData>
        </a:graphic>
      </p:graphicFrame>
      <p:pic>
        <p:nvPicPr>
          <p:cNvPr id="8" name="Picture 7" descr="Line graph titled &quot;Average Number of Plays Per Recording FY21-FY25.&quot; Fiscal years 2021 to 2025 on X-axis. Number of plays appears above dot for fiscal year.">
            <a:extLst>
              <a:ext uri="{FF2B5EF4-FFF2-40B4-BE49-F238E27FC236}">
                <a16:creationId xmlns:a16="http://schemas.microsoft.com/office/drawing/2014/main" id="{226DF7B2-9BBB-1734-3D13-213D5D54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758" y="2920339"/>
            <a:ext cx="5429922" cy="22316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E6E73E-12D0-0A79-69C1-17E14B2A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B5D6A-E370-3123-9EFF-D81E3619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8627F-D00B-236A-AD15-6E1921503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EC46E5D-BB31-061B-04CB-9CCCF509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Self-Directed Activities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CD6B23B-A5DA-4149-9CD2-3EBD532A3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Different libraries go through years where no self-directed activities are offered.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B3BBA45-AB52-61FE-BBBB-0BF2E58294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320" y="1881665"/>
            <a:ext cx="4533532" cy="394506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Definition: A </a:t>
            </a:r>
            <a:r>
              <a:rPr lang="en-US" b="1">
                <a:solidFill>
                  <a:schemeClr val="tx1"/>
                </a:solidFill>
              </a:rPr>
              <a:t>planned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b="1">
                <a:solidFill>
                  <a:schemeClr val="tx1"/>
                </a:solidFill>
              </a:rPr>
              <a:t>independent</a:t>
            </a:r>
            <a:r>
              <a:rPr lang="en-US">
                <a:solidFill>
                  <a:schemeClr val="tx1"/>
                </a:solidFill>
              </a:rPr>
              <a:t> activity available for a definite time period which introduces individuals participating to any of the broad range of library services or activities which directly provide information to participants. … Activities differ from programs in that activities are </a:t>
            </a:r>
            <a:r>
              <a:rPr lang="en-US" b="1">
                <a:solidFill>
                  <a:schemeClr val="tx1"/>
                </a:solidFill>
              </a:rPr>
              <a:t>unstructured</a:t>
            </a:r>
            <a:r>
              <a:rPr lang="en-US">
                <a:solidFill>
                  <a:schemeClr val="tx1"/>
                </a:solidFill>
              </a:rPr>
              <a:t> and depend on the participation of the individual to create the experience independently, rather than a structured program offered to a group at a set time.</a:t>
            </a:r>
          </a:p>
          <a:p>
            <a:r>
              <a:rPr lang="en-US">
                <a:solidFill>
                  <a:schemeClr val="tx1"/>
                </a:solidFill>
              </a:rPr>
              <a:t>FY 2021 was the first year this data was collected.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84FE8-1449-889D-FF22-49A7463DB8D9}"/>
              </a:ext>
            </a:extLst>
          </p:cNvPr>
          <p:cNvSpPr txBox="1"/>
          <p:nvPr/>
        </p:nvSpPr>
        <p:spPr>
          <a:xfrm>
            <a:off x="5542861" y="2261138"/>
            <a:ext cx="63357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656666"/>
                </a:solidFill>
              </a:rPr>
              <a:t>Number of Libraries Offering Self-Directed Activities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5A0D0F3D-AECC-C558-B070-E0C30B64971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8208516"/>
              </p:ext>
            </p:extLst>
          </p:nvPr>
        </p:nvGraphicFramePr>
        <p:xfrm>
          <a:off x="5542861" y="2687320"/>
          <a:ext cx="63357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142">
                  <a:extLst>
                    <a:ext uri="{9D8B030D-6E8A-4147-A177-3AD203B41FA5}">
                      <a16:colId xmlns:a16="http://schemas.microsoft.com/office/drawing/2014/main" val="3058057551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3257642186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2160316204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3521639717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3406108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2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1384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6F324C7-9349-5195-C6E1-3AD76432B2D4}"/>
              </a:ext>
            </a:extLst>
          </p:cNvPr>
          <p:cNvSpPr txBox="1"/>
          <p:nvPr/>
        </p:nvSpPr>
        <p:spPr>
          <a:xfrm>
            <a:off x="5542861" y="4065937"/>
            <a:ext cx="63357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656666"/>
                </a:solidFill>
              </a:rPr>
              <a:t>Total Number of Self-Directed Activities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F05D17B-F731-8B74-77D6-0AE27C2C8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90625"/>
              </p:ext>
            </p:extLst>
          </p:nvPr>
        </p:nvGraphicFramePr>
        <p:xfrm>
          <a:off x="5542861" y="4514198"/>
          <a:ext cx="63357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142">
                  <a:extLst>
                    <a:ext uri="{9D8B030D-6E8A-4147-A177-3AD203B41FA5}">
                      <a16:colId xmlns:a16="http://schemas.microsoft.com/office/drawing/2014/main" val="2073172538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53798724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1336909904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2509238627"/>
                    </a:ext>
                  </a:extLst>
                </a:gridCol>
                <a:gridCol w="1267142">
                  <a:extLst>
                    <a:ext uri="{9D8B030D-6E8A-4147-A177-3AD203B41FA5}">
                      <a16:colId xmlns:a16="http://schemas.microsoft.com/office/drawing/2014/main" val="780767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7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7693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1B677-27FE-8287-8937-12E35286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BA839-3E17-B29E-AB2D-1809DD85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3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09E59-48D6-2DEC-3E17-5B2E081C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6D24D6BA-CD6C-1086-E0F6-01A0BDF26E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Participants in Self-Directed Activities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6960048-532D-77C2-C726-C82AEBBA3002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10002174" cy="883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While the number of offered activities fluctuates, the  number of participants continues to climb.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58B83-F5C4-5A45-AD38-633FE57481C9}"/>
              </a:ext>
            </a:extLst>
          </p:cNvPr>
          <p:cNvSpPr txBox="1"/>
          <p:nvPr/>
        </p:nvSpPr>
        <p:spPr>
          <a:xfrm>
            <a:off x="476320" y="2594685"/>
            <a:ext cx="5501786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656666"/>
                </a:solidFill>
              </a:rPr>
              <a:t>Total Number of Self-Directed Activities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E4B655-13A9-AD95-3AE1-6E24A3364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2115"/>
              </p:ext>
            </p:extLst>
          </p:nvPr>
        </p:nvGraphicFramePr>
        <p:xfrm>
          <a:off x="548186" y="3058160"/>
          <a:ext cx="5429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984">
                  <a:extLst>
                    <a:ext uri="{9D8B030D-6E8A-4147-A177-3AD203B41FA5}">
                      <a16:colId xmlns:a16="http://schemas.microsoft.com/office/drawing/2014/main" val="2073172538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53798724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1336909904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2509238627"/>
                    </a:ext>
                  </a:extLst>
                </a:gridCol>
                <a:gridCol w="1085984">
                  <a:extLst>
                    <a:ext uri="{9D8B030D-6E8A-4147-A177-3AD203B41FA5}">
                      <a16:colId xmlns:a16="http://schemas.microsoft.com/office/drawing/2014/main" val="780767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7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2,348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76935"/>
                  </a:ext>
                </a:extLst>
              </a:tr>
            </a:tbl>
          </a:graphicData>
        </a:graphic>
      </p:graphicFrame>
      <p:pic>
        <p:nvPicPr>
          <p:cNvPr id="8" name="Picture 7" descr="Line graph titled &quot;Average Number of Plays Per Recording FY21-FY25.&quot; Fiscal years 2021 to 2025 on X-axis. Number of plays appears above dot for fiscal year.">
            <a:extLst>
              <a:ext uri="{FF2B5EF4-FFF2-40B4-BE49-F238E27FC236}">
                <a16:creationId xmlns:a16="http://schemas.microsoft.com/office/drawing/2014/main" id="{DD82907D-070F-A89A-0DFA-2EB360A94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441" y="2471529"/>
            <a:ext cx="5390239" cy="22316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EC43D6-D311-29FD-539D-6387BCEA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C5840-C5B4-C370-A726-00087A29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8E4F0-2AA8-783A-E856-61B94D3FA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1B04AF-0A85-75A4-1125-82445D0C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Program Sessions by Format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0E4352-93C8-74A7-F138-B301A0849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Onsite and offsite program sessions continue to grow post-pandemic.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DA4EA8-9508-E1AD-0ABB-6D964CE4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90A240-48DA-4824-AAEE-598D64B3C9A8}"/>
                </a:ext>
              </a:extLst>
            </p:cNvPr>
            <p:cNvSpPr/>
            <p:nvPr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E9555AF-A1F9-E440-CBFF-C601BD7C96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4CE32D-FD35-DBBA-D58F-C2FA5C7474FB}"/>
                </a:ext>
              </a:extLst>
            </p:cNvPr>
            <p:cNvCxnSpPr>
              <a:cxnSpLocks/>
            </p:cNvCxnSpPr>
            <p:nvPr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2D216E-8DD3-CD90-AB69-67888C3D043B}"/>
                </a:ext>
              </a:extLst>
            </p:cNvPr>
            <p:cNvCxnSpPr>
              <a:cxnSpLocks/>
            </p:cNvCxnSpPr>
            <p:nvPr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Content Placeholder 5" descr="Stacked bar chart titled &quot;Library programs by format FY23-25.&quot; Shows the breakdown of programs by onsite, offsite, or virtual for each fiscal year.">
            <a:extLst>
              <a:ext uri="{FF2B5EF4-FFF2-40B4-BE49-F238E27FC236}">
                <a16:creationId xmlns:a16="http://schemas.microsoft.com/office/drawing/2014/main" id="{597C3857-F1C9-3D8F-0C22-0B6185C6811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472" y="1881665"/>
            <a:ext cx="7033055" cy="3961329"/>
          </a:xfrm>
          <a:prstGeom prst="rect">
            <a:avLst/>
          </a:prstGeom>
          <a:gradFill>
            <a:gsLst>
              <a:gs pos="0">
                <a:srgbClr val="211063">
                  <a:lumMod val="20000"/>
                  <a:lumOff val="80000"/>
                </a:srgbClr>
              </a:gs>
              <a:gs pos="72000">
                <a:srgbClr val="211063">
                  <a:lumMod val="40000"/>
                  <a:lumOff val="60000"/>
                </a:srgbClr>
              </a:gs>
            </a:gsLst>
            <a:lin ang="2700000" scaled="1"/>
          </a:gra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F703B-5F80-A299-971F-CF8BD1A7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BEC26-83D3-73B1-7D36-BC238B53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64B0-873B-D066-15A0-F401A2A8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696ACE7-01E3-72EA-D095-A3B3A380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Onsite Program Sessions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C72647-D652-0154-8620-0B8AAF4F3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20% increase from FY 2023 to FY 2025 for onsite program sessions.</a:t>
            </a:r>
          </a:p>
        </p:txBody>
      </p:sp>
      <p:pic>
        <p:nvPicPr>
          <p:cNvPr id="5" name="Picture Placeholder 4" descr="Line graph titled &quot;Five-year trend of onsite program session.&quot; Fiscal years 2021-2025 are X-axis. Number of program sessions appears above dot for each year. Numbers represent total onsite program sessions statewide.">
            <a:extLst>
              <a:ext uri="{FF2B5EF4-FFF2-40B4-BE49-F238E27FC236}">
                <a16:creationId xmlns:a16="http://schemas.microsoft.com/office/drawing/2014/main" id="{0D3441F5-9BD2-6C33-52DD-0B97C909ED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2247742"/>
            <a:ext cx="5696282" cy="3208399"/>
          </a:xfrm>
          <a:prstGeom prst="rect">
            <a:avLst/>
          </a:prstGeom>
          <a:gradFill flip="none" rotWithShape="1">
            <a:gsLst>
              <a:gs pos="0">
                <a:srgbClr val="211063">
                  <a:lumMod val="20000"/>
                  <a:lumOff val="80000"/>
                </a:srgbClr>
              </a:gs>
              <a:gs pos="72000">
                <a:srgbClr val="211063">
                  <a:lumMod val="40000"/>
                  <a:lumOff val="60000"/>
                </a:srgbClr>
              </a:gs>
            </a:gsLst>
            <a:lin ang="2700000" scaled="1"/>
            <a:tileRect/>
          </a:gradFill>
          <a:ln>
            <a:noFill/>
          </a:ln>
        </p:spPr>
      </p:pic>
      <p:graphicFrame>
        <p:nvGraphicFramePr>
          <p:cNvPr id="17" name="Text Placeholder 8" descr="Onsite program sessions made up 88% of programming in FY 2025. Top 3 audiences for onsite programs: Adult (19 years and older), Preschool (0-5 years old), School age (6-11 years old).">
            <a:extLst>
              <a:ext uri="{FF2B5EF4-FFF2-40B4-BE49-F238E27FC236}">
                <a16:creationId xmlns:a16="http://schemas.microsoft.com/office/drawing/2014/main" id="{68354E06-3448-48DF-ABD5-11334C75D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120336"/>
              </p:ext>
            </p:extLst>
          </p:nvPr>
        </p:nvGraphicFramePr>
        <p:xfrm>
          <a:off x="6400800" y="2247741"/>
          <a:ext cx="5486400" cy="320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FE64B-E9DB-789F-5F3E-FB4A9D66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6ACA-0F2D-89AA-3927-A214AC9C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FF0B-95EE-C56E-3435-0554D72C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4D9280B-62FC-8203-AED9-6F110820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Offsite Program Sessions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48A800-0F68-CFD3-C996-8E6A922A75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21% increase from FY 2023 to FY 2025 for offsite program sessions.</a:t>
            </a:r>
          </a:p>
        </p:txBody>
      </p:sp>
      <p:pic>
        <p:nvPicPr>
          <p:cNvPr id="5" name="Picture Placeholder 4" descr="Line graph titled &quot;Five-year trend of offsite program sessions.&quot; Fiscal years 2021-2025 are X-axis. Number of program sessions appears above dot for each year. Numbers represent total offsite program sessions statewide.">
            <a:extLst>
              <a:ext uri="{FF2B5EF4-FFF2-40B4-BE49-F238E27FC236}">
                <a16:creationId xmlns:a16="http://schemas.microsoft.com/office/drawing/2014/main" id="{157DB87D-5F3F-5081-5FBB-6B9F3641AB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2247742"/>
            <a:ext cx="5696282" cy="3208399"/>
          </a:xfrm>
          <a:prstGeom prst="rect">
            <a:avLst/>
          </a:prstGeom>
          <a:gradFill flip="none" rotWithShape="1">
            <a:gsLst>
              <a:gs pos="0">
                <a:srgbClr val="211063">
                  <a:lumMod val="20000"/>
                  <a:lumOff val="80000"/>
                </a:srgbClr>
              </a:gs>
              <a:gs pos="72000">
                <a:srgbClr val="211063">
                  <a:lumMod val="40000"/>
                  <a:lumOff val="60000"/>
                </a:srgbClr>
              </a:gs>
            </a:gsLst>
            <a:lin ang="2700000" scaled="1"/>
            <a:tileRect/>
          </a:gradFill>
          <a:ln>
            <a:noFill/>
          </a:ln>
        </p:spPr>
      </p:pic>
      <p:graphicFrame>
        <p:nvGraphicFramePr>
          <p:cNvPr id="17" name="Text Placeholder 8" descr="Offsite program sessions made up 8% of total programming in FY 2025. Top 3 audiences for offsite programs: Adult (19 years and older), Preschool (0-5 years old), and Elderly.">
            <a:extLst>
              <a:ext uri="{FF2B5EF4-FFF2-40B4-BE49-F238E27FC236}">
                <a16:creationId xmlns:a16="http://schemas.microsoft.com/office/drawing/2014/main" id="{7AD439D0-459D-042E-4A37-BB4F31F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995315"/>
              </p:ext>
            </p:extLst>
          </p:nvPr>
        </p:nvGraphicFramePr>
        <p:xfrm>
          <a:off x="6400800" y="2247741"/>
          <a:ext cx="5486400" cy="320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CF488-E84E-2F7B-842E-E975A82E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8AFF5-3B15-A6FF-242E-5295A649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0265-6EE3-C2C6-0F80-F5E9D6878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FC0630-C83A-2A38-8F60-E42C781E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Virtual Program Sessions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741357-1E77-43F3-579B-F6A47B4A1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031273"/>
            <a:ext cx="9831238" cy="850392"/>
          </a:xfrm>
        </p:spPr>
        <p:txBody>
          <a:bodyPr/>
          <a:lstStyle/>
          <a:p>
            <a:r>
              <a:rPr lang="en-US"/>
              <a:t>Virtual program sessions plummeted after FY 2021 but have stabilized the past two fiscal years.</a:t>
            </a:r>
          </a:p>
        </p:txBody>
      </p:sp>
      <p:pic>
        <p:nvPicPr>
          <p:cNvPr id="5" name="Picture Placeholder 4" descr="Line graph titled &quot;Five-year trend of virtual program sessions.&quot; Fiscal years 2021-2025 are X-axis. Number of program sessions appears above dot for each year. Numbers represent total virtual program sessions statewide.">
            <a:extLst>
              <a:ext uri="{FF2B5EF4-FFF2-40B4-BE49-F238E27FC236}">
                <a16:creationId xmlns:a16="http://schemas.microsoft.com/office/drawing/2014/main" id="{3F729AED-4471-F760-B04F-8794CEB95F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20" y="2247742"/>
            <a:ext cx="5696282" cy="3208399"/>
          </a:xfrm>
          <a:prstGeom prst="rect">
            <a:avLst/>
          </a:prstGeom>
          <a:gradFill flip="none" rotWithShape="1">
            <a:gsLst>
              <a:gs pos="0">
                <a:srgbClr val="211063">
                  <a:lumMod val="20000"/>
                  <a:lumOff val="80000"/>
                </a:srgbClr>
              </a:gs>
              <a:gs pos="72000">
                <a:srgbClr val="211063">
                  <a:lumMod val="40000"/>
                  <a:lumOff val="60000"/>
                </a:srgbClr>
              </a:gs>
            </a:gsLst>
            <a:lin ang="2700000" scaled="1"/>
            <a:tileRect/>
          </a:gradFill>
          <a:ln>
            <a:noFill/>
          </a:ln>
        </p:spPr>
      </p:pic>
      <p:graphicFrame>
        <p:nvGraphicFramePr>
          <p:cNvPr id="17" name="Text Placeholder 8" descr="Virtual program sessions made up 4% of total programming in FY 2025. Top audiences for virtual programs: Adult (19 years and older) and Young Adult (12-18 years old). Statewide, 4 or fewer virtual programs offered for other audiences in FY 2025.">
            <a:extLst>
              <a:ext uri="{FF2B5EF4-FFF2-40B4-BE49-F238E27FC236}">
                <a16:creationId xmlns:a16="http://schemas.microsoft.com/office/drawing/2014/main" id="{497526A0-262A-35FD-CDF5-03E89EEE1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589197"/>
              </p:ext>
            </p:extLst>
          </p:nvPr>
        </p:nvGraphicFramePr>
        <p:xfrm>
          <a:off x="6400800" y="2247741"/>
          <a:ext cx="5486400" cy="320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DAD0E-66A6-BB44-4428-999A3E47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5BDE2-BD4D-B7DF-DC23-4A05CE75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8476E-9A2F-FB31-8A25-6008F09E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9B24-BA98-91E4-8ED1-B0E284B3F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B61604-BEE9-41F3-A59D-3148E924D57E}"/>
                </a:ext>
              </a:extLst>
            </p:cNvPr>
            <p:cNvSpPr/>
            <p:nvPr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0C1277-5F64-15D1-993A-795C781CBF9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E8B0FB-C8A9-177B-D792-F0D675404649}"/>
                </a:ext>
              </a:extLst>
            </p:cNvPr>
            <p:cNvCxnSpPr>
              <a:cxnSpLocks/>
            </p:cNvCxnSpPr>
            <p:nvPr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2A3084-29EB-0AEA-28CC-7A6D8E43C36A}"/>
                </a:ext>
              </a:extLst>
            </p:cNvPr>
            <p:cNvCxnSpPr>
              <a:cxnSpLocks/>
            </p:cNvCxnSpPr>
            <p:nvPr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8E52965D-B9DD-C54F-99A5-1CABBAC5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Library Program Attendance by Format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062552-C938-BA5F-0340-AB033614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51% increase in offsite program attendance from FY 2023 to FY 2025.</a:t>
            </a:r>
          </a:p>
        </p:txBody>
      </p:sp>
      <p:pic>
        <p:nvPicPr>
          <p:cNvPr id="6" name="Content Placeholder 5" descr="Stacked bar chart titled &quot;Program attendance by format FY23-FY25.&quot; Fiscal years 2023-2025 are Y-axis. Each bar shows three colors to represent the three program formats. ">
            <a:extLst>
              <a:ext uri="{FF2B5EF4-FFF2-40B4-BE49-F238E27FC236}">
                <a16:creationId xmlns:a16="http://schemas.microsoft.com/office/drawing/2014/main" id="{1A893C13-089F-4969-E224-81D0F0C7770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472" y="1881665"/>
            <a:ext cx="7033055" cy="3961329"/>
          </a:xfrm>
          <a:prstGeom prst="rect">
            <a:avLst/>
          </a:prstGeom>
          <a:gradFill>
            <a:gsLst>
              <a:gs pos="0">
                <a:srgbClr val="211063">
                  <a:lumMod val="20000"/>
                  <a:lumOff val="80000"/>
                </a:srgbClr>
              </a:gs>
              <a:gs pos="72000">
                <a:srgbClr val="211063">
                  <a:lumMod val="40000"/>
                  <a:lumOff val="60000"/>
                </a:srgbClr>
              </a:gs>
            </a:gsLst>
            <a:lin ang="2700000" scaled="1"/>
          </a:gra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35F52-F7DC-2EC8-D655-8750EC89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BF8DF-A9F2-ED32-8338-FAC55C74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32680-7042-FE70-7BEF-8446F161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0D9361B-40DE-3FE7-680F-C58CBE92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Audience </a:t>
            </a:r>
            <a:r>
              <a:rPr lang="en-US"/>
              <a:t>T</a:t>
            </a:r>
            <a:r>
              <a:rPr lang="en-US">
                <a:solidFill>
                  <a:schemeClr val="bg1"/>
                </a:solidFill>
              </a:rPr>
              <a:t>rends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D2E5DA-6EAF-0EE7-3401-FE8D4C679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Reporting program sessions and attendance by audience, then by format, began in FY 2023.</a:t>
            </a:r>
          </a:p>
        </p:txBody>
      </p:sp>
    </p:spTree>
    <p:extLst>
      <p:ext uri="{BB962C8B-B14F-4D97-AF65-F5344CB8AC3E}">
        <p14:creationId xmlns:p14="http://schemas.microsoft.com/office/powerpoint/2010/main" val="129529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4E85D323-289E-5028-6A80-BE606CA525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" y="172857"/>
            <a:ext cx="9279038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Preschool Program Sessions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C960460-4F17-CC54-19CD-F1CCA6BB3684}"/>
              </a:ext>
            </a:extLst>
          </p:cNvPr>
          <p:cNvSpPr txBox="1">
            <a:spLocks/>
          </p:cNvSpPr>
          <p:nvPr/>
        </p:nvSpPr>
        <p:spPr>
          <a:xfrm>
            <a:off x="304800" y="1031273"/>
            <a:ext cx="9279038" cy="486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>
                <a:solidFill>
                  <a:srgbClr val="FF0000"/>
                </a:solidFill>
                <a:latin typeface="+mj-lt"/>
              </a:rPr>
              <a:t>Overall 11% increase from FY 2023 to FY 2025, primarily through onsite programs.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A11B0-D314-EEAD-029E-53BAE0F22261}"/>
              </a:ext>
            </a:extLst>
          </p:cNvPr>
          <p:cNvSpPr txBox="1"/>
          <p:nvPr/>
        </p:nvSpPr>
        <p:spPr>
          <a:xfrm>
            <a:off x="476320" y="1867356"/>
            <a:ext cx="10902070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Some libraries are now reporting programs for this audience as Family programs, which may have impacted trend data.</a:t>
            </a:r>
          </a:p>
        </p:txBody>
      </p:sp>
      <p:pic>
        <p:nvPicPr>
          <p:cNvPr id="8" name="Picture 7" descr="Line graph titled &quot;Onsite Preschool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3DA437AB-AB97-EB29-D151-108270200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0" y="3060080"/>
            <a:ext cx="4609427" cy="2276260"/>
          </a:xfrm>
          <a:prstGeom prst="rect">
            <a:avLst/>
          </a:prstGeom>
        </p:spPr>
      </p:pic>
      <p:pic>
        <p:nvPicPr>
          <p:cNvPr id="10" name="Picture 9" descr="Line graph titled &quot;Offsite Preschool Programs FY23-FY25.&quot; Fiscal years 2023 to 2025 on X-axis. Number of programs appears above dot for fiscal year.">
            <a:extLst>
              <a:ext uri="{FF2B5EF4-FFF2-40B4-BE49-F238E27FC236}">
                <a16:creationId xmlns:a16="http://schemas.microsoft.com/office/drawing/2014/main" id="{3E687776-97F0-AFBA-FAE2-EBE2F9AC7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45" y="3060080"/>
            <a:ext cx="4620045" cy="228457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41D4F7-0235-DDE7-3B9B-664C9D7B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Office of Library &amp; Information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6080A6-7AF6-CCA7-F7CB-ACAED0DE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LIS">
      <a:dk1>
        <a:sysClr val="windowText" lastClr="000000"/>
      </a:dk1>
      <a:lt1>
        <a:sysClr val="window" lastClr="FFFFFF"/>
      </a:lt1>
      <a:dk2>
        <a:srgbClr val="13153D"/>
      </a:dk2>
      <a:lt2>
        <a:srgbClr val="E7E6E6"/>
      </a:lt2>
      <a:accent1>
        <a:srgbClr val="13758E"/>
      </a:accent1>
      <a:accent2>
        <a:srgbClr val="0C7CD5"/>
      </a:accent2>
      <a:accent3>
        <a:srgbClr val="3D3D3D"/>
      </a:accent3>
      <a:accent4>
        <a:srgbClr val="FFC93C"/>
      </a:accent4>
      <a:accent5>
        <a:srgbClr val="211063"/>
      </a:accent5>
      <a:accent6>
        <a:srgbClr val="E84E4F"/>
      </a:accent6>
      <a:hlink>
        <a:srgbClr val="0C7CD5"/>
      </a:hlink>
      <a:folHlink>
        <a:srgbClr val="E84E4F"/>
      </a:folHlink>
    </a:clrScheme>
    <a:fontScheme name="Rhode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497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23000"/>
          </a:lnSpc>
          <a:spcBef>
            <a:spcPts val="600"/>
          </a:spcBef>
          <a:spcAft>
            <a:spcPts val="600"/>
          </a:spcAft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3000"/>
          </a:lnSpc>
          <a:spcBef>
            <a:spcPts val="600"/>
          </a:spcBef>
          <a:spcAft>
            <a:spcPts val="600"/>
          </a:spcAft>
          <a:defRPr sz="1600">
            <a:solidFill>
              <a:srgbClr val="65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4e957f-80ce-4eda-9e02-31455ab5eee7" xsi:nil="true"/>
    <lcf76f155ced4ddcb4097134ff3c332f xmlns="0ee27866-b6d5-4252-8d64-3ae05954dadf">
      <Terms xmlns="http://schemas.microsoft.com/office/infopath/2007/PartnerControls"/>
    </lcf76f155ced4ddcb4097134ff3c332f>
    <RIFANSPRProcessed_x003f_ xmlns="0ee27866-b6d5-4252-8d64-3ae05954dadf">false</RIFANSPRProcessed_x003f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59C9D12784A40BA685A3095AEDAE7" ma:contentTypeVersion="16" ma:contentTypeDescription="Create a new document." ma:contentTypeScope="" ma:versionID="d9b8fc703a60d009021f0b1b3cd2e289">
  <xsd:schema xmlns:xsd="http://www.w3.org/2001/XMLSchema" xmlns:xs="http://www.w3.org/2001/XMLSchema" xmlns:p="http://schemas.microsoft.com/office/2006/metadata/properties" xmlns:ns2="0ee27866-b6d5-4252-8d64-3ae05954dadf" xmlns:ns3="794e957f-80ce-4eda-9e02-31455ab5eee7" targetNamespace="http://schemas.microsoft.com/office/2006/metadata/properties" ma:root="true" ma:fieldsID="0097ec5fa316050da2c43470befc1f60" ns2:_="" ns3:_="">
    <xsd:import namespace="0ee27866-b6d5-4252-8d64-3ae05954dadf"/>
    <xsd:import namespace="794e957f-80ce-4eda-9e02-31455ab5ee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RIFANSPRProcessed_x003f_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27866-b6d5-4252-8d64-3ae05954d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RIFANSPRProcessed_x003f_" ma:index="18" nillable="true" ma:displayName="RIFANS PR Processed?" ma:default="0" ma:format="Dropdown" ma:internalName="RIFANSPRProcessed_x003f_">
      <xsd:simpleType>
        <xsd:restriction base="dms:Boolea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91372f1-af24-4813-95c0-48b264847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e957f-80ce-4eda-9e02-31455ab5ee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03e1f3e-d784-4185-9d35-2ec3042dbb95}" ma:internalName="TaxCatchAll" ma:showField="CatchAllData" ma:web="794e957f-80ce-4eda-9e02-31455ab5ee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6700A6-19A3-421E-A8F4-8E45E464A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90775-8362-4D51-B010-250205C5DBB5}">
  <ds:schemaRefs>
    <ds:schemaRef ds:uri="794e957f-80ce-4eda-9e02-31455ab5eee7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0ee27866-b6d5-4252-8d64-3ae05954dad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07F607-B8CC-4D86-956A-ED20A19BA7CB}">
  <ds:schemaRefs>
    <ds:schemaRef ds:uri="0ee27866-b6d5-4252-8d64-3ae05954dadf"/>
    <ds:schemaRef ds:uri="794e957f-80ce-4eda-9e02-31455ab5ee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1266</Words>
  <Application>Microsoft Office PowerPoint</Application>
  <PresentationFormat>Widescreen</PresentationFormat>
  <Paragraphs>209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Franklin Gothic Book</vt:lpstr>
      <vt:lpstr>Franklin Gothic Demi Cond</vt:lpstr>
      <vt:lpstr>Office Theme</vt:lpstr>
      <vt:lpstr>Programming Trends</vt:lpstr>
      <vt:lpstr>Library Programming Overall Summary</vt:lpstr>
      <vt:lpstr>Library Program Sessions by Format</vt:lpstr>
      <vt:lpstr>Onsite Program Sessions</vt:lpstr>
      <vt:lpstr>Offsite Program Sessions</vt:lpstr>
      <vt:lpstr>Virtual Program Sessions</vt:lpstr>
      <vt:lpstr>Library Program Attendance by Format</vt:lpstr>
      <vt:lpstr>Audience Trends</vt:lpstr>
      <vt:lpstr>Preschool Program Sessions</vt:lpstr>
      <vt:lpstr>Preschool Program Attendance</vt:lpstr>
      <vt:lpstr>School Age Program Sessions</vt:lpstr>
      <vt:lpstr>School Age Program Attendance</vt:lpstr>
      <vt:lpstr>Young Adult Program Sessions</vt:lpstr>
      <vt:lpstr>Young Adult Program Attendance</vt:lpstr>
      <vt:lpstr>Adult Program Sessions</vt:lpstr>
      <vt:lpstr>Adult Program Attendance</vt:lpstr>
      <vt:lpstr>Elderly Program Sessions</vt:lpstr>
      <vt:lpstr>Elderly Program Attendance</vt:lpstr>
      <vt:lpstr>Family Program Sessions</vt:lpstr>
      <vt:lpstr>Family Program Attendance</vt:lpstr>
      <vt:lpstr>All Ages Program Sessions</vt:lpstr>
      <vt:lpstr>All Ages Program Attendance</vt:lpstr>
      <vt:lpstr>Other Programming Activities Trends</vt:lpstr>
      <vt:lpstr>Recordings of Library-Created Content</vt:lpstr>
      <vt:lpstr>Total Plays of Asynchronous Recordings</vt:lpstr>
      <vt:lpstr>Self-Directed Activities</vt:lpstr>
      <vt:lpstr>Total Participants in Self-Directed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Kelly.Metzger@olis.ri.gov</dc:creator>
  <cp:lastModifiedBy>Metzger, Kelly (OLIS)</cp:lastModifiedBy>
  <cp:revision>1</cp:revision>
  <dcterms:created xsi:type="dcterms:W3CDTF">2020-02-03T15:37:05Z</dcterms:created>
  <dcterms:modified xsi:type="dcterms:W3CDTF">2026-05-12T19:55:49Z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0x010100C2459C9D12784A40BA685A3095AEDAE7</vt:lpwstr>
  </property>
  <property fmtid="{D5CDD505-2E9C-101B-9397-08002B2CF9AE}" pid="3" name="MediaServiceImageTags">
    <vt:lpwstr/>
  </property>
  <property fmtid="{D5CDD505-2E9C-101B-9397-08002B2CF9AE}" pid="4" name="MSIP_Label_bf4ac635-8ec3-4d6d-9870-15c620c0c384_Enabled">
    <vt:lpwstr>true</vt:lpwstr>
  </property>
  <property fmtid="{D5CDD505-2E9C-101B-9397-08002B2CF9AE}" pid="5" name="MSIP_Label_bf4ac635-8ec3-4d6d-9870-15c620c0c384_Method">
    <vt:lpwstr>Standard</vt:lpwstr>
  </property>
  <property fmtid="{D5CDD505-2E9C-101B-9397-08002B2CF9AE}" pid="6" name="MSIP_Label_bf4ac635-8ec3-4d6d-9870-15c620c0c384_Name">
    <vt:lpwstr>Public</vt:lpwstr>
  </property>
  <property fmtid="{D5CDD505-2E9C-101B-9397-08002B2CF9AE}" pid="7" name="MSIP_Label_bf4ac635-8ec3-4d6d-9870-15c620c0c384_SiteId">
    <vt:lpwstr>52ca6a54-4465-4635-bff3-65d0a8412288</vt:lpwstr>
  </property>
  <property fmtid="{D5CDD505-2E9C-101B-9397-08002B2CF9AE}" pid="8" name="MSIP_Label_bf4ac635-8ec3-4d6d-9870-15c620c0c384_ActionId">
    <vt:lpwstr>e3834e40-9c92-4e4b-b7e4-4b24e994fc9f</vt:lpwstr>
  </property>
  <property fmtid="{D5CDD505-2E9C-101B-9397-08002B2CF9AE}" pid="9" name="MSIP_Label_bf4ac635-8ec3-4d6d-9870-15c620c0c384_ContentBits">
    <vt:lpwstr>0</vt:lpwstr>
  </property>
  <property fmtid="{D5CDD505-2E9C-101B-9397-08002B2CF9AE}" pid="10" name="MSIP_Label_bf4ac635-8ec3-4d6d-9870-15c620c0c384_Tag">
    <vt:lpwstr>10, 3, 0, 2</vt:lpwstr>
  </property>
  <property fmtid="{D5CDD505-2E9C-101B-9397-08002B2CF9AE}" pid="11" name="MSIP_Label_bf4ac635-8ec3-4d6d-9870-15c620c0c384_SetDate">
    <vt:lpwstr>2026-05-11T18:55:32Z</vt:lpwstr>
  </property>
</Properties>
</file>