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256" r:id="rId2"/>
    <p:sldId id="281" r:id="rId3"/>
    <p:sldId id="280" r:id="rId4"/>
    <p:sldId id="257" r:id="rId5"/>
    <p:sldId id="259" r:id="rId6"/>
    <p:sldId id="260" r:id="rId7"/>
    <p:sldId id="261" r:id="rId8"/>
    <p:sldId id="262" r:id="rId9"/>
    <p:sldId id="263" r:id="rId10"/>
    <p:sldId id="273" r:id="rId11"/>
    <p:sldId id="264" r:id="rId12"/>
    <p:sldId id="272" r:id="rId13"/>
    <p:sldId id="276" r:id="rId14"/>
    <p:sldId id="277" r:id="rId15"/>
    <p:sldId id="265" r:id="rId16"/>
    <p:sldId id="266" r:id="rId17"/>
    <p:sldId id="268" r:id="rId18"/>
    <p:sldId id="274" r:id="rId19"/>
    <p:sldId id="270" r:id="rId20"/>
    <p:sldId id="258" r:id="rId21"/>
    <p:sldId id="275" r:id="rId22"/>
    <p:sldId id="283" r:id="rId23"/>
    <p:sldId id="269" r:id="rId24"/>
    <p:sldId id="282" r:id="rId25"/>
    <p:sldId id="279" r:id="rId2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59888E-4C0A-440A-B08E-75155CF312B6}"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en-US"/>
        </a:p>
      </dgm:t>
    </dgm:pt>
    <dgm:pt modelId="{EA6F6C84-41E5-4585-9677-24DB65DC614C}">
      <dgm:prSet/>
      <dgm:spPr/>
      <dgm:t>
        <a:bodyPr/>
        <a:lstStyle/>
        <a:p>
          <a:r>
            <a:rPr lang="en-US" dirty="0"/>
            <a:t>How grants are funded</a:t>
          </a:r>
        </a:p>
      </dgm:t>
    </dgm:pt>
    <dgm:pt modelId="{AF7C7B7D-C3DA-4384-B028-5916F62F3F15}" type="parTrans" cxnId="{A5D57C63-68B5-45AA-87C8-99F49A9A43DF}">
      <dgm:prSet/>
      <dgm:spPr/>
      <dgm:t>
        <a:bodyPr/>
        <a:lstStyle/>
        <a:p>
          <a:endParaRPr lang="en-US"/>
        </a:p>
      </dgm:t>
    </dgm:pt>
    <dgm:pt modelId="{B2093999-57FD-4C17-A483-DD572257F0A2}" type="sibTrans" cxnId="{A5D57C63-68B5-45AA-87C8-99F49A9A43DF}">
      <dgm:prSet/>
      <dgm:spPr/>
      <dgm:t>
        <a:bodyPr/>
        <a:lstStyle/>
        <a:p>
          <a:endParaRPr lang="en-US"/>
        </a:p>
      </dgm:t>
    </dgm:pt>
    <dgm:pt modelId="{F0701EFB-EB77-4C6C-914D-9DF8BD451EDC}">
      <dgm:prSet/>
      <dgm:spPr/>
      <dgm:t>
        <a:bodyPr/>
        <a:lstStyle/>
        <a:p>
          <a:r>
            <a:rPr lang="en-US" dirty="0"/>
            <a:t>The application process and parts of the application</a:t>
          </a:r>
        </a:p>
      </dgm:t>
    </dgm:pt>
    <dgm:pt modelId="{1C4A2E2C-4152-4E07-A0F2-111DD15A2D5F}" type="parTrans" cxnId="{C9D2BBD9-E01F-4FE3-911B-9AEF9709FC76}">
      <dgm:prSet/>
      <dgm:spPr/>
      <dgm:t>
        <a:bodyPr/>
        <a:lstStyle/>
        <a:p>
          <a:endParaRPr lang="en-US"/>
        </a:p>
      </dgm:t>
    </dgm:pt>
    <dgm:pt modelId="{0DD95956-8B5C-43A2-9983-FA2904B4023F}" type="sibTrans" cxnId="{C9D2BBD9-E01F-4FE3-911B-9AEF9709FC76}">
      <dgm:prSet/>
      <dgm:spPr/>
      <dgm:t>
        <a:bodyPr/>
        <a:lstStyle/>
        <a:p>
          <a:endParaRPr lang="en-US"/>
        </a:p>
      </dgm:t>
    </dgm:pt>
    <dgm:pt modelId="{CF24C32B-F589-4494-8B37-9EED754C5615}">
      <dgm:prSet/>
      <dgm:spPr/>
      <dgm:t>
        <a:bodyPr/>
        <a:lstStyle/>
        <a:p>
          <a:r>
            <a:rPr lang="en-US" dirty="0"/>
            <a:t>Evaluation</a:t>
          </a:r>
        </a:p>
      </dgm:t>
    </dgm:pt>
    <dgm:pt modelId="{2323E2E6-41A1-4C89-B033-690BCFA67AE4}" type="parTrans" cxnId="{A5B4B9A1-8A90-4991-9BB5-DE55055D816B}">
      <dgm:prSet/>
      <dgm:spPr/>
      <dgm:t>
        <a:bodyPr/>
        <a:lstStyle/>
        <a:p>
          <a:endParaRPr lang="en-US"/>
        </a:p>
      </dgm:t>
    </dgm:pt>
    <dgm:pt modelId="{5913F1B6-9BE8-4B2B-82B5-F4F666C8A7BB}" type="sibTrans" cxnId="{A5B4B9A1-8A90-4991-9BB5-DE55055D816B}">
      <dgm:prSet/>
      <dgm:spPr/>
      <dgm:t>
        <a:bodyPr/>
        <a:lstStyle/>
        <a:p>
          <a:endParaRPr lang="en-US"/>
        </a:p>
      </dgm:t>
    </dgm:pt>
    <dgm:pt modelId="{66614E40-658A-4E9E-A477-5D18AEC59930}" type="pres">
      <dgm:prSet presAssocID="{9F59888E-4C0A-440A-B08E-75155CF312B6}" presName="hierChild1" presStyleCnt="0">
        <dgm:presLayoutVars>
          <dgm:chPref val="1"/>
          <dgm:dir/>
          <dgm:animOne val="branch"/>
          <dgm:animLvl val="lvl"/>
          <dgm:resizeHandles/>
        </dgm:presLayoutVars>
      </dgm:prSet>
      <dgm:spPr/>
    </dgm:pt>
    <dgm:pt modelId="{7D808C08-DBA4-4B12-991E-648C1E458DC2}" type="pres">
      <dgm:prSet presAssocID="{EA6F6C84-41E5-4585-9677-24DB65DC614C}" presName="hierRoot1" presStyleCnt="0"/>
      <dgm:spPr/>
    </dgm:pt>
    <dgm:pt modelId="{E06DDE23-097B-4A0E-9EAE-A70566A63FC3}" type="pres">
      <dgm:prSet presAssocID="{EA6F6C84-41E5-4585-9677-24DB65DC614C}" presName="composite" presStyleCnt="0"/>
      <dgm:spPr/>
    </dgm:pt>
    <dgm:pt modelId="{F654A88D-F082-41FB-AF8C-F0857770527B}" type="pres">
      <dgm:prSet presAssocID="{EA6F6C84-41E5-4585-9677-24DB65DC614C}" presName="background" presStyleLbl="node0" presStyleIdx="0" presStyleCnt="3"/>
      <dgm:spPr/>
    </dgm:pt>
    <dgm:pt modelId="{D421B609-14CE-4F05-8AD5-311B17C5B4EA}" type="pres">
      <dgm:prSet presAssocID="{EA6F6C84-41E5-4585-9677-24DB65DC614C}" presName="text" presStyleLbl="fgAcc0" presStyleIdx="0" presStyleCnt="3">
        <dgm:presLayoutVars>
          <dgm:chPref val="3"/>
        </dgm:presLayoutVars>
      </dgm:prSet>
      <dgm:spPr/>
    </dgm:pt>
    <dgm:pt modelId="{F670CE86-48E8-4626-BFB3-1FE779E80A7C}" type="pres">
      <dgm:prSet presAssocID="{EA6F6C84-41E5-4585-9677-24DB65DC614C}" presName="hierChild2" presStyleCnt="0"/>
      <dgm:spPr/>
    </dgm:pt>
    <dgm:pt modelId="{3F994DE1-00A9-40A6-8479-5D42B68AF051}" type="pres">
      <dgm:prSet presAssocID="{F0701EFB-EB77-4C6C-914D-9DF8BD451EDC}" presName="hierRoot1" presStyleCnt="0"/>
      <dgm:spPr/>
    </dgm:pt>
    <dgm:pt modelId="{BBE4BCF1-E99C-4E14-849B-9F9685D4BC93}" type="pres">
      <dgm:prSet presAssocID="{F0701EFB-EB77-4C6C-914D-9DF8BD451EDC}" presName="composite" presStyleCnt="0"/>
      <dgm:spPr/>
    </dgm:pt>
    <dgm:pt modelId="{C0BAFCBC-7B60-4A64-BAC9-39B2D9E15483}" type="pres">
      <dgm:prSet presAssocID="{F0701EFB-EB77-4C6C-914D-9DF8BD451EDC}" presName="background" presStyleLbl="node0" presStyleIdx="1" presStyleCnt="3"/>
      <dgm:spPr/>
    </dgm:pt>
    <dgm:pt modelId="{7C498C5C-664B-4CB4-BA7D-8F6C8C084C95}" type="pres">
      <dgm:prSet presAssocID="{F0701EFB-EB77-4C6C-914D-9DF8BD451EDC}" presName="text" presStyleLbl="fgAcc0" presStyleIdx="1" presStyleCnt="3">
        <dgm:presLayoutVars>
          <dgm:chPref val="3"/>
        </dgm:presLayoutVars>
      </dgm:prSet>
      <dgm:spPr/>
    </dgm:pt>
    <dgm:pt modelId="{B49876D9-94E3-4B90-B3E2-787E62558C13}" type="pres">
      <dgm:prSet presAssocID="{F0701EFB-EB77-4C6C-914D-9DF8BD451EDC}" presName="hierChild2" presStyleCnt="0"/>
      <dgm:spPr/>
    </dgm:pt>
    <dgm:pt modelId="{C165872D-D23A-4119-8EDE-23A400DFE97D}" type="pres">
      <dgm:prSet presAssocID="{CF24C32B-F589-4494-8B37-9EED754C5615}" presName="hierRoot1" presStyleCnt="0"/>
      <dgm:spPr/>
    </dgm:pt>
    <dgm:pt modelId="{0C478E17-1FA2-4C61-A998-857EB55284D7}" type="pres">
      <dgm:prSet presAssocID="{CF24C32B-F589-4494-8B37-9EED754C5615}" presName="composite" presStyleCnt="0"/>
      <dgm:spPr/>
    </dgm:pt>
    <dgm:pt modelId="{3005E870-A763-4401-8993-F01A4B73AF58}" type="pres">
      <dgm:prSet presAssocID="{CF24C32B-F589-4494-8B37-9EED754C5615}" presName="background" presStyleLbl="node0" presStyleIdx="2" presStyleCnt="3"/>
      <dgm:spPr/>
    </dgm:pt>
    <dgm:pt modelId="{AB72FF9B-D153-4DFA-8078-68694B21270D}" type="pres">
      <dgm:prSet presAssocID="{CF24C32B-F589-4494-8B37-9EED754C5615}" presName="text" presStyleLbl="fgAcc0" presStyleIdx="2" presStyleCnt="3">
        <dgm:presLayoutVars>
          <dgm:chPref val="3"/>
        </dgm:presLayoutVars>
      </dgm:prSet>
      <dgm:spPr/>
    </dgm:pt>
    <dgm:pt modelId="{10CEA457-EC09-42C1-BA3D-23BE61DC8D0A}" type="pres">
      <dgm:prSet presAssocID="{CF24C32B-F589-4494-8B37-9EED754C5615}" presName="hierChild2" presStyleCnt="0"/>
      <dgm:spPr/>
    </dgm:pt>
  </dgm:ptLst>
  <dgm:cxnLst>
    <dgm:cxn modelId="{66D94A26-A495-40D7-B396-E9BA69D5BBD8}" type="presOf" srcId="{9F59888E-4C0A-440A-B08E-75155CF312B6}" destId="{66614E40-658A-4E9E-A477-5D18AEC59930}" srcOrd="0" destOrd="0" presId="urn:microsoft.com/office/officeart/2005/8/layout/hierarchy1"/>
    <dgm:cxn modelId="{A5D57C63-68B5-45AA-87C8-99F49A9A43DF}" srcId="{9F59888E-4C0A-440A-B08E-75155CF312B6}" destId="{EA6F6C84-41E5-4585-9677-24DB65DC614C}" srcOrd="0" destOrd="0" parTransId="{AF7C7B7D-C3DA-4384-B028-5916F62F3F15}" sibTransId="{B2093999-57FD-4C17-A483-DD572257F0A2}"/>
    <dgm:cxn modelId="{C8FC584F-E0A3-4046-9827-C41EBFF262D7}" type="presOf" srcId="{CF24C32B-F589-4494-8B37-9EED754C5615}" destId="{AB72FF9B-D153-4DFA-8078-68694B21270D}" srcOrd="0" destOrd="0" presId="urn:microsoft.com/office/officeart/2005/8/layout/hierarchy1"/>
    <dgm:cxn modelId="{1EDC0759-023D-40CF-A31D-CFC755280531}" type="presOf" srcId="{EA6F6C84-41E5-4585-9677-24DB65DC614C}" destId="{D421B609-14CE-4F05-8AD5-311B17C5B4EA}" srcOrd="0" destOrd="0" presId="urn:microsoft.com/office/officeart/2005/8/layout/hierarchy1"/>
    <dgm:cxn modelId="{A5B4B9A1-8A90-4991-9BB5-DE55055D816B}" srcId="{9F59888E-4C0A-440A-B08E-75155CF312B6}" destId="{CF24C32B-F589-4494-8B37-9EED754C5615}" srcOrd="2" destOrd="0" parTransId="{2323E2E6-41A1-4C89-B033-690BCFA67AE4}" sibTransId="{5913F1B6-9BE8-4B2B-82B5-F4F666C8A7BB}"/>
    <dgm:cxn modelId="{1218BDAA-52ED-4E73-9827-B21C036B0EB7}" type="presOf" srcId="{F0701EFB-EB77-4C6C-914D-9DF8BD451EDC}" destId="{7C498C5C-664B-4CB4-BA7D-8F6C8C084C95}" srcOrd="0" destOrd="0" presId="urn:microsoft.com/office/officeart/2005/8/layout/hierarchy1"/>
    <dgm:cxn modelId="{C9D2BBD9-E01F-4FE3-911B-9AEF9709FC76}" srcId="{9F59888E-4C0A-440A-B08E-75155CF312B6}" destId="{F0701EFB-EB77-4C6C-914D-9DF8BD451EDC}" srcOrd="1" destOrd="0" parTransId="{1C4A2E2C-4152-4E07-A0F2-111DD15A2D5F}" sibTransId="{0DD95956-8B5C-43A2-9983-FA2904B4023F}"/>
    <dgm:cxn modelId="{53E872CE-745D-405E-A4E2-5729A05F10B9}" type="presParOf" srcId="{66614E40-658A-4E9E-A477-5D18AEC59930}" destId="{7D808C08-DBA4-4B12-991E-648C1E458DC2}" srcOrd="0" destOrd="0" presId="urn:microsoft.com/office/officeart/2005/8/layout/hierarchy1"/>
    <dgm:cxn modelId="{55582A6D-ED95-4149-A132-6BBF16FE6442}" type="presParOf" srcId="{7D808C08-DBA4-4B12-991E-648C1E458DC2}" destId="{E06DDE23-097B-4A0E-9EAE-A70566A63FC3}" srcOrd="0" destOrd="0" presId="urn:microsoft.com/office/officeart/2005/8/layout/hierarchy1"/>
    <dgm:cxn modelId="{1CFC4D85-906C-48EA-A669-9DD700D98D4A}" type="presParOf" srcId="{E06DDE23-097B-4A0E-9EAE-A70566A63FC3}" destId="{F654A88D-F082-41FB-AF8C-F0857770527B}" srcOrd="0" destOrd="0" presId="urn:microsoft.com/office/officeart/2005/8/layout/hierarchy1"/>
    <dgm:cxn modelId="{0302660C-B753-4EDB-AD14-FAD433FF89B3}" type="presParOf" srcId="{E06DDE23-097B-4A0E-9EAE-A70566A63FC3}" destId="{D421B609-14CE-4F05-8AD5-311B17C5B4EA}" srcOrd="1" destOrd="0" presId="urn:microsoft.com/office/officeart/2005/8/layout/hierarchy1"/>
    <dgm:cxn modelId="{0E40F46A-5A45-49C5-9152-3B86AC54B79D}" type="presParOf" srcId="{7D808C08-DBA4-4B12-991E-648C1E458DC2}" destId="{F670CE86-48E8-4626-BFB3-1FE779E80A7C}" srcOrd="1" destOrd="0" presId="urn:microsoft.com/office/officeart/2005/8/layout/hierarchy1"/>
    <dgm:cxn modelId="{BB3BE461-9E49-4B6A-830F-2F4B0D453C04}" type="presParOf" srcId="{66614E40-658A-4E9E-A477-5D18AEC59930}" destId="{3F994DE1-00A9-40A6-8479-5D42B68AF051}" srcOrd="1" destOrd="0" presId="urn:microsoft.com/office/officeart/2005/8/layout/hierarchy1"/>
    <dgm:cxn modelId="{5FCCF132-5567-4DEA-8681-FB2A1CA007ED}" type="presParOf" srcId="{3F994DE1-00A9-40A6-8479-5D42B68AF051}" destId="{BBE4BCF1-E99C-4E14-849B-9F9685D4BC93}" srcOrd="0" destOrd="0" presId="urn:microsoft.com/office/officeart/2005/8/layout/hierarchy1"/>
    <dgm:cxn modelId="{117BD713-659A-4385-994C-A7C55363AD14}" type="presParOf" srcId="{BBE4BCF1-E99C-4E14-849B-9F9685D4BC93}" destId="{C0BAFCBC-7B60-4A64-BAC9-39B2D9E15483}" srcOrd="0" destOrd="0" presId="urn:microsoft.com/office/officeart/2005/8/layout/hierarchy1"/>
    <dgm:cxn modelId="{64D9C9F6-FBCA-46CF-B5F0-E4F99954F922}" type="presParOf" srcId="{BBE4BCF1-E99C-4E14-849B-9F9685D4BC93}" destId="{7C498C5C-664B-4CB4-BA7D-8F6C8C084C95}" srcOrd="1" destOrd="0" presId="urn:microsoft.com/office/officeart/2005/8/layout/hierarchy1"/>
    <dgm:cxn modelId="{9E764815-5D19-4205-B439-72A124C34A68}" type="presParOf" srcId="{3F994DE1-00A9-40A6-8479-5D42B68AF051}" destId="{B49876D9-94E3-4B90-B3E2-787E62558C13}" srcOrd="1" destOrd="0" presId="urn:microsoft.com/office/officeart/2005/8/layout/hierarchy1"/>
    <dgm:cxn modelId="{90A17819-E4BA-42BE-96B4-3CF85963AF59}" type="presParOf" srcId="{66614E40-658A-4E9E-A477-5D18AEC59930}" destId="{C165872D-D23A-4119-8EDE-23A400DFE97D}" srcOrd="2" destOrd="0" presId="urn:microsoft.com/office/officeart/2005/8/layout/hierarchy1"/>
    <dgm:cxn modelId="{65C1E466-B7B3-4540-B672-CBC0473FD5CC}" type="presParOf" srcId="{C165872D-D23A-4119-8EDE-23A400DFE97D}" destId="{0C478E17-1FA2-4C61-A998-857EB55284D7}" srcOrd="0" destOrd="0" presId="urn:microsoft.com/office/officeart/2005/8/layout/hierarchy1"/>
    <dgm:cxn modelId="{F1810C77-820F-4274-AF9E-43A03073EAC2}" type="presParOf" srcId="{0C478E17-1FA2-4C61-A998-857EB55284D7}" destId="{3005E870-A763-4401-8993-F01A4B73AF58}" srcOrd="0" destOrd="0" presId="urn:microsoft.com/office/officeart/2005/8/layout/hierarchy1"/>
    <dgm:cxn modelId="{6F3A6A83-55C5-4F6B-BBD8-36EE50E3001F}" type="presParOf" srcId="{0C478E17-1FA2-4C61-A998-857EB55284D7}" destId="{AB72FF9B-D153-4DFA-8078-68694B21270D}" srcOrd="1" destOrd="0" presId="urn:microsoft.com/office/officeart/2005/8/layout/hierarchy1"/>
    <dgm:cxn modelId="{B2D81AEC-20F4-4AEF-AFDF-85C5C703DE8D}" type="presParOf" srcId="{C165872D-D23A-4119-8EDE-23A400DFE97D}" destId="{10CEA457-EC09-42C1-BA3D-23BE61DC8D0A}"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DEFBA9-DE27-4D1C-828B-2E66A2CA2753}"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6735DB8-6C0E-40B7-B384-936BA52E4D5B}">
      <dgm:prSet/>
      <dgm:spPr/>
      <dgm:t>
        <a:bodyPr/>
        <a:lstStyle/>
        <a:p>
          <a:pPr>
            <a:defRPr b="1"/>
          </a:pPr>
          <a:r>
            <a:rPr lang="en-US" dirty="0"/>
            <a:t>OLIS receives an annual grant from the Institute of Museum and Library Services through the Library Services and Technology Act (LSTA)</a:t>
          </a:r>
        </a:p>
      </dgm:t>
    </dgm:pt>
    <dgm:pt modelId="{0D61F96E-EA07-40DF-8C7A-422A14341814}" type="parTrans" cxnId="{292C910A-22EB-41F3-A577-64387A009466}">
      <dgm:prSet/>
      <dgm:spPr/>
      <dgm:t>
        <a:bodyPr/>
        <a:lstStyle/>
        <a:p>
          <a:endParaRPr lang="en-US"/>
        </a:p>
      </dgm:t>
    </dgm:pt>
    <dgm:pt modelId="{C79D43CD-F6C6-4E90-BE65-2F2EDBCF1CCF}" type="sibTrans" cxnId="{292C910A-22EB-41F3-A577-64387A009466}">
      <dgm:prSet/>
      <dgm:spPr/>
      <dgm:t>
        <a:bodyPr/>
        <a:lstStyle/>
        <a:p>
          <a:endParaRPr lang="en-US"/>
        </a:p>
      </dgm:t>
    </dgm:pt>
    <dgm:pt modelId="{24F84B14-2348-4D9C-8DF3-84698286970D}">
      <dgm:prSet/>
      <dgm:spPr/>
      <dgm:t>
        <a:bodyPr/>
        <a:lstStyle/>
        <a:p>
          <a:pPr>
            <a:defRPr b="1"/>
          </a:pPr>
          <a:r>
            <a:rPr lang="en-US" dirty="0"/>
            <a:t>LSTA is a federal law and sets “priorities” for uses of the grant funds</a:t>
          </a:r>
        </a:p>
      </dgm:t>
    </dgm:pt>
    <dgm:pt modelId="{3F7974A7-E7B9-4B2E-A855-38B357AFCF18}" type="parTrans" cxnId="{EB5C4FA8-5392-4FCA-85D5-029A5F334B2C}">
      <dgm:prSet/>
      <dgm:spPr/>
      <dgm:t>
        <a:bodyPr/>
        <a:lstStyle/>
        <a:p>
          <a:endParaRPr lang="en-US"/>
        </a:p>
      </dgm:t>
    </dgm:pt>
    <dgm:pt modelId="{268B1914-0861-4B1A-8BD3-25E5C135D085}" type="sibTrans" cxnId="{EB5C4FA8-5392-4FCA-85D5-029A5F334B2C}">
      <dgm:prSet/>
      <dgm:spPr/>
      <dgm:t>
        <a:bodyPr/>
        <a:lstStyle/>
        <a:p>
          <a:endParaRPr lang="en-US"/>
        </a:p>
      </dgm:t>
    </dgm:pt>
    <dgm:pt modelId="{70EA8F10-B659-4232-8C17-0156981305FC}">
      <dgm:prSet/>
      <dgm:spPr/>
      <dgm:t>
        <a:bodyPr/>
        <a:lstStyle/>
        <a:p>
          <a:pPr>
            <a:defRPr b="1"/>
          </a:pPr>
          <a:r>
            <a:rPr lang="en-US" dirty="0"/>
            <a:t>The LSTA priorities are the basis for OLIS Five-Year Strategic Plan</a:t>
          </a:r>
        </a:p>
      </dgm:t>
    </dgm:pt>
    <dgm:pt modelId="{B27D432A-1F05-4DD4-8809-D9D249D9BD1F}" type="parTrans" cxnId="{8EFE9516-440F-44DB-9EB1-EEC621508B83}">
      <dgm:prSet/>
      <dgm:spPr/>
      <dgm:t>
        <a:bodyPr/>
        <a:lstStyle/>
        <a:p>
          <a:endParaRPr lang="en-US"/>
        </a:p>
      </dgm:t>
    </dgm:pt>
    <dgm:pt modelId="{08B94622-8B45-43D5-8CA2-14037C9D70E3}" type="sibTrans" cxnId="{8EFE9516-440F-44DB-9EB1-EEC621508B83}">
      <dgm:prSet/>
      <dgm:spPr/>
      <dgm:t>
        <a:bodyPr/>
        <a:lstStyle/>
        <a:p>
          <a:endParaRPr lang="en-US"/>
        </a:p>
      </dgm:t>
    </dgm:pt>
    <dgm:pt modelId="{2A0BD68E-8000-4A67-94E4-561C630E5FB7}">
      <dgm:prSet/>
      <dgm:spPr/>
      <dgm:t>
        <a:bodyPr/>
        <a:lstStyle/>
        <a:p>
          <a:endParaRPr lang="en-US" dirty="0"/>
        </a:p>
        <a:p>
          <a:r>
            <a:rPr lang="en-US" dirty="0"/>
            <a:t>The OLIS Plan has three over-arching goals</a:t>
          </a:r>
        </a:p>
      </dgm:t>
    </dgm:pt>
    <dgm:pt modelId="{7BCBC10C-B49A-4531-A3E2-4522E4076D92}" type="parTrans" cxnId="{426EC98F-BA61-4FEB-8A31-792C5D6CD30A}">
      <dgm:prSet/>
      <dgm:spPr/>
      <dgm:t>
        <a:bodyPr/>
        <a:lstStyle/>
        <a:p>
          <a:endParaRPr lang="en-US"/>
        </a:p>
      </dgm:t>
    </dgm:pt>
    <dgm:pt modelId="{E6D8EB70-0CBF-4326-A678-29C0C4BA9792}" type="sibTrans" cxnId="{426EC98F-BA61-4FEB-8A31-792C5D6CD30A}">
      <dgm:prSet/>
      <dgm:spPr/>
      <dgm:t>
        <a:bodyPr/>
        <a:lstStyle/>
        <a:p>
          <a:endParaRPr lang="en-US"/>
        </a:p>
      </dgm:t>
    </dgm:pt>
    <dgm:pt modelId="{AC40E645-D2EF-4F4D-B12C-902CD9E54B49}">
      <dgm:prSet/>
      <dgm:spPr/>
      <dgm:t>
        <a:bodyPr/>
        <a:lstStyle/>
        <a:p>
          <a:r>
            <a:rPr lang="en-US" dirty="0"/>
            <a:t>Access</a:t>
          </a:r>
        </a:p>
      </dgm:t>
    </dgm:pt>
    <dgm:pt modelId="{455E0B89-7CA2-4D28-8BA1-AB56D00492E0}" type="parTrans" cxnId="{24FC82C6-FEAA-4779-9FB8-522CE93AD333}">
      <dgm:prSet/>
      <dgm:spPr/>
      <dgm:t>
        <a:bodyPr/>
        <a:lstStyle/>
        <a:p>
          <a:endParaRPr lang="en-US"/>
        </a:p>
      </dgm:t>
    </dgm:pt>
    <dgm:pt modelId="{62C77637-F115-42FF-A4C1-564942359F69}" type="sibTrans" cxnId="{24FC82C6-FEAA-4779-9FB8-522CE93AD333}">
      <dgm:prSet/>
      <dgm:spPr/>
      <dgm:t>
        <a:bodyPr/>
        <a:lstStyle/>
        <a:p>
          <a:endParaRPr lang="en-US"/>
        </a:p>
      </dgm:t>
    </dgm:pt>
    <dgm:pt modelId="{BEDDAC53-C82B-4C3A-A7A9-4C4AE2257671}">
      <dgm:prSet/>
      <dgm:spPr/>
      <dgm:t>
        <a:bodyPr/>
        <a:lstStyle/>
        <a:p>
          <a:r>
            <a:rPr lang="en-US" dirty="0"/>
            <a:t>Learning</a:t>
          </a:r>
        </a:p>
      </dgm:t>
    </dgm:pt>
    <dgm:pt modelId="{E050D8E9-9D55-45B5-9449-AFC3EDB0B783}" type="parTrans" cxnId="{CACAA487-9C4C-4405-86C3-29A21A907C4D}">
      <dgm:prSet/>
      <dgm:spPr/>
      <dgm:t>
        <a:bodyPr/>
        <a:lstStyle/>
        <a:p>
          <a:endParaRPr lang="en-US"/>
        </a:p>
      </dgm:t>
    </dgm:pt>
    <dgm:pt modelId="{CE1AC64C-CDCE-4C34-B9C6-10712B83E844}" type="sibTrans" cxnId="{CACAA487-9C4C-4405-86C3-29A21A907C4D}">
      <dgm:prSet/>
      <dgm:spPr/>
      <dgm:t>
        <a:bodyPr/>
        <a:lstStyle/>
        <a:p>
          <a:endParaRPr lang="en-US"/>
        </a:p>
      </dgm:t>
    </dgm:pt>
    <dgm:pt modelId="{B4302BEE-70BC-4C48-AB2D-39CF2FDAB0EF}">
      <dgm:prSet/>
      <dgm:spPr/>
      <dgm:t>
        <a:bodyPr/>
        <a:lstStyle/>
        <a:p>
          <a:r>
            <a:rPr lang="en-US" dirty="0"/>
            <a:t>Engagement</a:t>
          </a:r>
        </a:p>
      </dgm:t>
    </dgm:pt>
    <dgm:pt modelId="{EC956B8E-49DE-4F27-84A8-5A417808554E}" type="parTrans" cxnId="{C0D44553-D196-4392-A7EF-CBB72F9ECB11}">
      <dgm:prSet/>
      <dgm:spPr/>
      <dgm:t>
        <a:bodyPr/>
        <a:lstStyle/>
        <a:p>
          <a:endParaRPr lang="en-US"/>
        </a:p>
      </dgm:t>
    </dgm:pt>
    <dgm:pt modelId="{C291380D-58F9-445F-B409-84058E50B558}" type="sibTrans" cxnId="{C0D44553-D196-4392-A7EF-CBB72F9ECB11}">
      <dgm:prSet/>
      <dgm:spPr/>
      <dgm:t>
        <a:bodyPr/>
        <a:lstStyle/>
        <a:p>
          <a:endParaRPr lang="en-US"/>
        </a:p>
      </dgm:t>
    </dgm:pt>
    <dgm:pt modelId="{02EEB84C-8652-494D-9945-322F438F7D7E}">
      <dgm:prSet/>
      <dgm:spPr/>
      <dgm:t>
        <a:bodyPr/>
        <a:lstStyle/>
        <a:p>
          <a:r>
            <a:rPr lang="en-US" dirty="0"/>
            <a:t>Full text of the Five-Year Plan is available at www.olis.ri.gov/about/</a:t>
          </a:r>
        </a:p>
      </dgm:t>
    </dgm:pt>
    <dgm:pt modelId="{AEE1FFAA-5DC6-42C1-9AE6-0B01BEFA1C6D}" type="parTrans" cxnId="{1D0F68B7-9C75-4033-8324-A72309E00D83}">
      <dgm:prSet/>
      <dgm:spPr/>
      <dgm:t>
        <a:bodyPr/>
        <a:lstStyle/>
        <a:p>
          <a:endParaRPr lang="en-US"/>
        </a:p>
      </dgm:t>
    </dgm:pt>
    <dgm:pt modelId="{265EEC59-2BEC-41C2-9BEB-3DD9456E7FC3}" type="sibTrans" cxnId="{1D0F68B7-9C75-4033-8324-A72309E00D83}">
      <dgm:prSet/>
      <dgm:spPr/>
      <dgm:t>
        <a:bodyPr/>
        <a:lstStyle/>
        <a:p>
          <a:endParaRPr lang="en-US"/>
        </a:p>
      </dgm:t>
    </dgm:pt>
    <dgm:pt modelId="{D3B3B784-923D-42CB-A971-356C0FF63B68}" type="pres">
      <dgm:prSet presAssocID="{DBDEFBA9-DE27-4D1C-828B-2E66A2CA2753}" presName="root" presStyleCnt="0">
        <dgm:presLayoutVars>
          <dgm:dir/>
          <dgm:resizeHandles val="exact"/>
        </dgm:presLayoutVars>
      </dgm:prSet>
      <dgm:spPr/>
    </dgm:pt>
    <dgm:pt modelId="{B51B38A0-C33C-49AD-BFEA-846D8B88A4FE}" type="pres">
      <dgm:prSet presAssocID="{56735DB8-6C0E-40B7-B384-936BA52E4D5B}" presName="compNode" presStyleCnt="0"/>
      <dgm:spPr/>
    </dgm:pt>
    <dgm:pt modelId="{1080E00C-7FFE-483D-AA4D-375F953EB3B2}" type="pres">
      <dgm:prSet presAssocID="{56735DB8-6C0E-40B7-B384-936BA52E4D5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nk"/>
        </a:ext>
      </dgm:extLst>
    </dgm:pt>
    <dgm:pt modelId="{88EF67F6-F8F9-45CB-83D9-5A1A118C13FE}" type="pres">
      <dgm:prSet presAssocID="{56735DB8-6C0E-40B7-B384-936BA52E4D5B}" presName="iconSpace" presStyleCnt="0"/>
      <dgm:spPr/>
    </dgm:pt>
    <dgm:pt modelId="{61CD83D3-06E2-478E-A9D7-9C2ED6C22C93}" type="pres">
      <dgm:prSet presAssocID="{56735DB8-6C0E-40B7-B384-936BA52E4D5B}" presName="parTx" presStyleLbl="revTx" presStyleIdx="0" presStyleCnt="6">
        <dgm:presLayoutVars>
          <dgm:chMax val="0"/>
          <dgm:chPref val="0"/>
        </dgm:presLayoutVars>
      </dgm:prSet>
      <dgm:spPr/>
    </dgm:pt>
    <dgm:pt modelId="{DCA6927C-415B-47E4-B713-C30F6CBC1333}" type="pres">
      <dgm:prSet presAssocID="{56735DB8-6C0E-40B7-B384-936BA52E4D5B}" presName="txSpace" presStyleCnt="0"/>
      <dgm:spPr/>
    </dgm:pt>
    <dgm:pt modelId="{D05ECD76-C729-46B2-830B-28F520E83391}" type="pres">
      <dgm:prSet presAssocID="{56735DB8-6C0E-40B7-B384-936BA52E4D5B}" presName="desTx" presStyleLbl="revTx" presStyleIdx="1" presStyleCnt="6">
        <dgm:presLayoutVars/>
      </dgm:prSet>
      <dgm:spPr/>
    </dgm:pt>
    <dgm:pt modelId="{B2212E5E-5264-428B-AA60-FDCACFB1692A}" type="pres">
      <dgm:prSet presAssocID="{C79D43CD-F6C6-4E90-BE65-2F2EDBCF1CCF}" presName="sibTrans" presStyleCnt="0"/>
      <dgm:spPr/>
    </dgm:pt>
    <dgm:pt modelId="{3C5C5F44-9DF3-4E20-B0F0-F2DF9783013F}" type="pres">
      <dgm:prSet presAssocID="{24F84B14-2348-4D9C-8DF3-84698286970D}" presName="compNode" presStyleCnt="0"/>
      <dgm:spPr/>
    </dgm:pt>
    <dgm:pt modelId="{CCF0DDE6-B2A5-4AD4-A465-83AF7D26B5F9}" type="pres">
      <dgm:prSet presAssocID="{24F84B14-2348-4D9C-8DF3-84698286970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itcoin"/>
        </a:ext>
      </dgm:extLst>
    </dgm:pt>
    <dgm:pt modelId="{8F1D9052-0D96-414C-9597-2E96437726D6}" type="pres">
      <dgm:prSet presAssocID="{24F84B14-2348-4D9C-8DF3-84698286970D}" presName="iconSpace" presStyleCnt="0"/>
      <dgm:spPr/>
    </dgm:pt>
    <dgm:pt modelId="{8B679A4F-0832-4891-AFFF-33112A194FFE}" type="pres">
      <dgm:prSet presAssocID="{24F84B14-2348-4D9C-8DF3-84698286970D}" presName="parTx" presStyleLbl="revTx" presStyleIdx="2" presStyleCnt="6">
        <dgm:presLayoutVars>
          <dgm:chMax val="0"/>
          <dgm:chPref val="0"/>
        </dgm:presLayoutVars>
      </dgm:prSet>
      <dgm:spPr/>
    </dgm:pt>
    <dgm:pt modelId="{CB12B44E-C97F-4CAA-9CC8-83EE0579D7C1}" type="pres">
      <dgm:prSet presAssocID="{24F84B14-2348-4D9C-8DF3-84698286970D}" presName="txSpace" presStyleCnt="0"/>
      <dgm:spPr/>
    </dgm:pt>
    <dgm:pt modelId="{E0C85EDF-9E44-4188-B3C9-2C7A372F8939}" type="pres">
      <dgm:prSet presAssocID="{24F84B14-2348-4D9C-8DF3-84698286970D}" presName="desTx" presStyleLbl="revTx" presStyleIdx="3" presStyleCnt="6">
        <dgm:presLayoutVars/>
      </dgm:prSet>
      <dgm:spPr/>
    </dgm:pt>
    <dgm:pt modelId="{A1FCE91C-E2E7-4836-91C0-92B6043D8F21}" type="pres">
      <dgm:prSet presAssocID="{268B1914-0861-4B1A-8BD3-25E5C135D085}" presName="sibTrans" presStyleCnt="0"/>
      <dgm:spPr/>
    </dgm:pt>
    <dgm:pt modelId="{40776332-59BF-4C83-B629-F338E8A1E878}" type="pres">
      <dgm:prSet presAssocID="{70EA8F10-B659-4232-8C17-0156981305FC}" presName="compNode" presStyleCnt="0"/>
      <dgm:spPr/>
    </dgm:pt>
    <dgm:pt modelId="{447D01F1-847F-4552-BFCD-F2E52164AFA1}" type="pres">
      <dgm:prSet presAssocID="{70EA8F10-B659-4232-8C17-0156981305FC}"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esentation with Checklist"/>
        </a:ext>
      </dgm:extLst>
    </dgm:pt>
    <dgm:pt modelId="{39A4A108-2275-4CD8-981F-11E903565B83}" type="pres">
      <dgm:prSet presAssocID="{70EA8F10-B659-4232-8C17-0156981305FC}" presName="iconSpace" presStyleCnt="0"/>
      <dgm:spPr/>
    </dgm:pt>
    <dgm:pt modelId="{F034E063-A8CD-4C80-B53A-DFB2E7242564}" type="pres">
      <dgm:prSet presAssocID="{70EA8F10-B659-4232-8C17-0156981305FC}" presName="parTx" presStyleLbl="revTx" presStyleIdx="4" presStyleCnt="6">
        <dgm:presLayoutVars>
          <dgm:chMax val="0"/>
          <dgm:chPref val="0"/>
        </dgm:presLayoutVars>
      </dgm:prSet>
      <dgm:spPr/>
    </dgm:pt>
    <dgm:pt modelId="{385C285C-6CE6-41D8-A96C-A3F468D3A1C1}" type="pres">
      <dgm:prSet presAssocID="{70EA8F10-B659-4232-8C17-0156981305FC}" presName="txSpace" presStyleCnt="0"/>
      <dgm:spPr/>
    </dgm:pt>
    <dgm:pt modelId="{569615CD-5A33-497B-B36D-3541AB80EECB}" type="pres">
      <dgm:prSet presAssocID="{70EA8F10-B659-4232-8C17-0156981305FC}" presName="desTx" presStyleLbl="revTx" presStyleIdx="5" presStyleCnt="6" custScaleX="114097" custScaleY="194029" custLinFactNeighborX="-2195" custLinFactNeighborY="-51292">
        <dgm:presLayoutVars/>
      </dgm:prSet>
      <dgm:spPr/>
    </dgm:pt>
  </dgm:ptLst>
  <dgm:cxnLst>
    <dgm:cxn modelId="{60F48801-041C-43D1-91EB-D1F9678B069A}" type="presOf" srcId="{70EA8F10-B659-4232-8C17-0156981305FC}" destId="{F034E063-A8CD-4C80-B53A-DFB2E7242564}" srcOrd="0" destOrd="0" presId="urn:microsoft.com/office/officeart/2018/2/layout/IconLabelDescriptionList"/>
    <dgm:cxn modelId="{292C910A-22EB-41F3-A577-64387A009466}" srcId="{DBDEFBA9-DE27-4D1C-828B-2E66A2CA2753}" destId="{56735DB8-6C0E-40B7-B384-936BA52E4D5B}" srcOrd="0" destOrd="0" parTransId="{0D61F96E-EA07-40DF-8C7A-422A14341814}" sibTransId="{C79D43CD-F6C6-4E90-BE65-2F2EDBCF1CCF}"/>
    <dgm:cxn modelId="{8EFE9516-440F-44DB-9EB1-EEC621508B83}" srcId="{DBDEFBA9-DE27-4D1C-828B-2E66A2CA2753}" destId="{70EA8F10-B659-4232-8C17-0156981305FC}" srcOrd="2" destOrd="0" parTransId="{B27D432A-1F05-4DD4-8809-D9D249D9BD1F}" sibTransId="{08B94622-8B45-43D5-8CA2-14037C9D70E3}"/>
    <dgm:cxn modelId="{5EEC9827-6413-48B3-8C01-E967A07A9590}" type="presOf" srcId="{BEDDAC53-C82B-4C3A-A7A9-4C4AE2257671}" destId="{569615CD-5A33-497B-B36D-3541AB80EECB}" srcOrd="0" destOrd="2" presId="urn:microsoft.com/office/officeart/2018/2/layout/IconLabelDescriptionList"/>
    <dgm:cxn modelId="{4A33E362-93D6-481F-9AE7-1061A0B93244}" type="presOf" srcId="{24F84B14-2348-4D9C-8DF3-84698286970D}" destId="{8B679A4F-0832-4891-AFFF-33112A194FFE}" srcOrd="0" destOrd="0" presId="urn:microsoft.com/office/officeart/2018/2/layout/IconLabelDescriptionList"/>
    <dgm:cxn modelId="{C0D44553-D196-4392-A7EF-CBB72F9ECB11}" srcId="{2A0BD68E-8000-4A67-94E4-561C630E5FB7}" destId="{B4302BEE-70BC-4C48-AB2D-39CF2FDAB0EF}" srcOrd="2" destOrd="0" parTransId="{EC956B8E-49DE-4F27-84A8-5A417808554E}" sibTransId="{C291380D-58F9-445F-B409-84058E50B558}"/>
    <dgm:cxn modelId="{CACAA487-9C4C-4405-86C3-29A21A907C4D}" srcId="{2A0BD68E-8000-4A67-94E4-561C630E5FB7}" destId="{BEDDAC53-C82B-4C3A-A7A9-4C4AE2257671}" srcOrd="1" destOrd="0" parTransId="{E050D8E9-9D55-45B5-9449-AFC3EDB0B783}" sibTransId="{CE1AC64C-CDCE-4C34-B9C6-10712B83E844}"/>
    <dgm:cxn modelId="{B7644288-228A-4216-8612-C151AAC434F1}" type="presOf" srcId="{AC40E645-D2EF-4F4D-B12C-902CD9E54B49}" destId="{569615CD-5A33-497B-B36D-3541AB80EECB}" srcOrd="0" destOrd="1" presId="urn:microsoft.com/office/officeart/2018/2/layout/IconLabelDescriptionList"/>
    <dgm:cxn modelId="{1728F389-7738-40F9-9074-3B1AAA99E990}" type="presOf" srcId="{DBDEFBA9-DE27-4D1C-828B-2E66A2CA2753}" destId="{D3B3B784-923D-42CB-A971-356C0FF63B68}" srcOrd="0" destOrd="0" presId="urn:microsoft.com/office/officeart/2018/2/layout/IconLabelDescriptionList"/>
    <dgm:cxn modelId="{426EC98F-BA61-4FEB-8A31-792C5D6CD30A}" srcId="{70EA8F10-B659-4232-8C17-0156981305FC}" destId="{2A0BD68E-8000-4A67-94E4-561C630E5FB7}" srcOrd="0" destOrd="0" parTransId="{7BCBC10C-B49A-4531-A3E2-4522E4076D92}" sibTransId="{E6D8EB70-0CBF-4326-A678-29C0C4BA9792}"/>
    <dgm:cxn modelId="{8F1DF09A-D6AF-4835-B8A1-636A05707CB9}" type="presOf" srcId="{2A0BD68E-8000-4A67-94E4-561C630E5FB7}" destId="{569615CD-5A33-497B-B36D-3541AB80EECB}" srcOrd="0" destOrd="0" presId="urn:microsoft.com/office/officeart/2018/2/layout/IconLabelDescriptionList"/>
    <dgm:cxn modelId="{ECFC109E-1117-473B-B8D9-057B7D147001}" type="presOf" srcId="{56735DB8-6C0E-40B7-B384-936BA52E4D5B}" destId="{61CD83D3-06E2-478E-A9D7-9C2ED6C22C93}" srcOrd="0" destOrd="0" presId="urn:microsoft.com/office/officeart/2018/2/layout/IconLabelDescriptionList"/>
    <dgm:cxn modelId="{EB5C4FA8-5392-4FCA-85D5-029A5F334B2C}" srcId="{DBDEFBA9-DE27-4D1C-828B-2E66A2CA2753}" destId="{24F84B14-2348-4D9C-8DF3-84698286970D}" srcOrd="1" destOrd="0" parTransId="{3F7974A7-E7B9-4B2E-A855-38B357AFCF18}" sibTransId="{268B1914-0861-4B1A-8BD3-25E5C135D085}"/>
    <dgm:cxn modelId="{1D0F68B7-9C75-4033-8324-A72309E00D83}" srcId="{70EA8F10-B659-4232-8C17-0156981305FC}" destId="{02EEB84C-8652-494D-9945-322F438F7D7E}" srcOrd="1" destOrd="0" parTransId="{AEE1FFAA-5DC6-42C1-9AE6-0B01BEFA1C6D}" sibTransId="{265EEC59-2BEC-41C2-9BEB-3DD9456E7FC3}"/>
    <dgm:cxn modelId="{24FC82C6-FEAA-4779-9FB8-522CE93AD333}" srcId="{2A0BD68E-8000-4A67-94E4-561C630E5FB7}" destId="{AC40E645-D2EF-4F4D-B12C-902CD9E54B49}" srcOrd="0" destOrd="0" parTransId="{455E0B89-7CA2-4D28-8BA1-AB56D00492E0}" sibTransId="{62C77637-F115-42FF-A4C1-564942359F69}"/>
    <dgm:cxn modelId="{BE365BE7-E47C-43EC-8A8A-73D049FEF3DE}" type="presOf" srcId="{02EEB84C-8652-494D-9945-322F438F7D7E}" destId="{569615CD-5A33-497B-B36D-3541AB80EECB}" srcOrd="0" destOrd="4" presId="urn:microsoft.com/office/officeart/2018/2/layout/IconLabelDescriptionList"/>
    <dgm:cxn modelId="{6614BDFA-4D94-48B2-B940-C4992F88F96F}" type="presOf" srcId="{B4302BEE-70BC-4C48-AB2D-39CF2FDAB0EF}" destId="{569615CD-5A33-497B-B36D-3541AB80EECB}" srcOrd="0" destOrd="3" presId="urn:microsoft.com/office/officeart/2018/2/layout/IconLabelDescriptionList"/>
    <dgm:cxn modelId="{D955B3AF-A292-4BC4-9292-AC24832DD847}" type="presParOf" srcId="{D3B3B784-923D-42CB-A971-356C0FF63B68}" destId="{B51B38A0-C33C-49AD-BFEA-846D8B88A4FE}" srcOrd="0" destOrd="0" presId="urn:microsoft.com/office/officeart/2018/2/layout/IconLabelDescriptionList"/>
    <dgm:cxn modelId="{4E445B1E-02D2-4F5D-A9F7-7152D0C9428A}" type="presParOf" srcId="{B51B38A0-C33C-49AD-BFEA-846D8B88A4FE}" destId="{1080E00C-7FFE-483D-AA4D-375F953EB3B2}" srcOrd="0" destOrd="0" presId="urn:microsoft.com/office/officeart/2018/2/layout/IconLabelDescriptionList"/>
    <dgm:cxn modelId="{78D46AFD-2241-4C9A-9C66-35D92C2670DA}" type="presParOf" srcId="{B51B38A0-C33C-49AD-BFEA-846D8B88A4FE}" destId="{88EF67F6-F8F9-45CB-83D9-5A1A118C13FE}" srcOrd="1" destOrd="0" presId="urn:microsoft.com/office/officeart/2018/2/layout/IconLabelDescriptionList"/>
    <dgm:cxn modelId="{1979A132-585D-4AFD-B9ED-FEA12A1B4C2E}" type="presParOf" srcId="{B51B38A0-C33C-49AD-BFEA-846D8B88A4FE}" destId="{61CD83D3-06E2-478E-A9D7-9C2ED6C22C93}" srcOrd="2" destOrd="0" presId="urn:microsoft.com/office/officeart/2018/2/layout/IconLabelDescriptionList"/>
    <dgm:cxn modelId="{034806D1-964C-47F8-8A2F-6441E97C44DD}" type="presParOf" srcId="{B51B38A0-C33C-49AD-BFEA-846D8B88A4FE}" destId="{DCA6927C-415B-47E4-B713-C30F6CBC1333}" srcOrd="3" destOrd="0" presId="urn:microsoft.com/office/officeart/2018/2/layout/IconLabelDescriptionList"/>
    <dgm:cxn modelId="{D9AF040D-3488-41B5-B599-A1E880ABC8F2}" type="presParOf" srcId="{B51B38A0-C33C-49AD-BFEA-846D8B88A4FE}" destId="{D05ECD76-C729-46B2-830B-28F520E83391}" srcOrd="4" destOrd="0" presId="urn:microsoft.com/office/officeart/2018/2/layout/IconLabelDescriptionList"/>
    <dgm:cxn modelId="{A3215399-6D0D-4912-98E8-18A3B5C46097}" type="presParOf" srcId="{D3B3B784-923D-42CB-A971-356C0FF63B68}" destId="{B2212E5E-5264-428B-AA60-FDCACFB1692A}" srcOrd="1" destOrd="0" presId="urn:microsoft.com/office/officeart/2018/2/layout/IconLabelDescriptionList"/>
    <dgm:cxn modelId="{AE1F71DB-1D60-429F-B466-72C0929C8C17}" type="presParOf" srcId="{D3B3B784-923D-42CB-A971-356C0FF63B68}" destId="{3C5C5F44-9DF3-4E20-B0F0-F2DF9783013F}" srcOrd="2" destOrd="0" presId="urn:microsoft.com/office/officeart/2018/2/layout/IconLabelDescriptionList"/>
    <dgm:cxn modelId="{9D9BFE8A-388B-4ACC-85C9-4C6335F5E7CE}" type="presParOf" srcId="{3C5C5F44-9DF3-4E20-B0F0-F2DF9783013F}" destId="{CCF0DDE6-B2A5-4AD4-A465-83AF7D26B5F9}" srcOrd="0" destOrd="0" presId="urn:microsoft.com/office/officeart/2018/2/layout/IconLabelDescriptionList"/>
    <dgm:cxn modelId="{B6BA8CD4-AE8D-4C40-9D47-9309D014C175}" type="presParOf" srcId="{3C5C5F44-9DF3-4E20-B0F0-F2DF9783013F}" destId="{8F1D9052-0D96-414C-9597-2E96437726D6}" srcOrd="1" destOrd="0" presId="urn:microsoft.com/office/officeart/2018/2/layout/IconLabelDescriptionList"/>
    <dgm:cxn modelId="{FABCE18D-A254-466C-8E96-FA36A0DD1372}" type="presParOf" srcId="{3C5C5F44-9DF3-4E20-B0F0-F2DF9783013F}" destId="{8B679A4F-0832-4891-AFFF-33112A194FFE}" srcOrd="2" destOrd="0" presId="urn:microsoft.com/office/officeart/2018/2/layout/IconLabelDescriptionList"/>
    <dgm:cxn modelId="{021B0D2B-739D-4234-AB2B-72D663C3A7B6}" type="presParOf" srcId="{3C5C5F44-9DF3-4E20-B0F0-F2DF9783013F}" destId="{CB12B44E-C97F-4CAA-9CC8-83EE0579D7C1}" srcOrd="3" destOrd="0" presId="urn:microsoft.com/office/officeart/2018/2/layout/IconLabelDescriptionList"/>
    <dgm:cxn modelId="{31AD631B-0EE6-4ED8-8455-ADF86D077D38}" type="presParOf" srcId="{3C5C5F44-9DF3-4E20-B0F0-F2DF9783013F}" destId="{E0C85EDF-9E44-4188-B3C9-2C7A372F8939}" srcOrd="4" destOrd="0" presId="urn:microsoft.com/office/officeart/2018/2/layout/IconLabelDescriptionList"/>
    <dgm:cxn modelId="{70EE68FE-4DF9-4801-9F51-0414582E5541}" type="presParOf" srcId="{D3B3B784-923D-42CB-A971-356C0FF63B68}" destId="{A1FCE91C-E2E7-4836-91C0-92B6043D8F21}" srcOrd="3" destOrd="0" presId="urn:microsoft.com/office/officeart/2018/2/layout/IconLabelDescriptionList"/>
    <dgm:cxn modelId="{99E3D76D-E6B3-40F0-99DF-D0159E207AAA}" type="presParOf" srcId="{D3B3B784-923D-42CB-A971-356C0FF63B68}" destId="{40776332-59BF-4C83-B629-F338E8A1E878}" srcOrd="4" destOrd="0" presId="urn:microsoft.com/office/officeart/2018/2/layout/IconLabelDescriptionList"/>
    <dgm:cxn modelId="{12C7CBD7-6465-4C44-BBD4-97D3E56CF718}" type="presParOf" srcId="{40776332-59BF-4C83-B629-F338E8A1E878}" destId="{447D01F1-847F-4552-BFCD-F2E52164AFA1}" srcOrd="0" destOrd="0" presId="urn:microsoft.com/office/officeart/2018/2/layout/IconLabelDescriptionList"/>
    <dgm:cxn modelId="{E1A3D80B-F51E-4849-B35D-906068E52EB7}" type="presParOf" srcId="{40776332-59BF-4C83-B629-F338E8A1E878}" destId="{39A4A108-2275-4CD8-981F-11E903565B83}" srcOrd="1" destOrd="0" presId="urn:microsoft.com/office/officeart/2018/2/layout/IconLabelDescriptionList"/>
    <dgm:cxn modelId="{66A0562F-A2DF-4ABB-9940-99D0FE63A946}" type="presParOf" srcId="{40776332-59BF-4C83-B629-F338E8A1E878}" destId="{F034E063-A8CD-4C80-B53A-DFB2E7242564}" srcOrd="2" destOrd="0" presId="urn:microsoft.com/office/officeart/2018/2/layout/IconLabelDescriptionList"/>
    <dgm:cxn modelId="{1A43914D-7EDB-45CD-8DF6-ADD61A9E8279}" type="presParOf" srcId="{40776332-59BF-4C83-B629-F338E8A1E878}" destId="{385C285C-6CE6-41D8-A96C-A3F468D3A1C1}" srcOrd="3" destOrd="0" presId="urn:microsoft.com/office/officeart/2018/2/layout/IconLabelDescriptionList"/>
    <dgm:cxn modelId="{5011E768-0AB9-4DC3-8636-35D552827A09}" type="presParOf" srcId="{40776332-59BF-4C83-B629-F338E8A1E878}" destId="{569615CD-5A33-497B-B36D-3541AB80EECB}"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54A88D-F082-41FB-AF8C-F0857770527B}">
      <dsp:nvSpPr>
        <dsp:cNvPr id="0" name=""/>
        <dsp:cNvSpPr/>
      </dsp:nvSpPr>
      <dsp:spPr>
        <a:xfrm>
          <a:off x="0" y="411912"/>
          <a:ext cx="2887252" cy="1833405"/>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D421B609-14CE-4F05-8AD5-311B17C5B4EA}">
      <dsp:nvSpPr>
        <dsp:cNvPr id="0" name=""/>
        <dsp:cNvSpPr/>
      </dsp:nvSpPr>
      <dsp:spPr>
        <a:xfrm>
          <a:off x="320805" y="716678"/>
          <a:ext cx="2887252" cy="1833405"/>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How grants are funded</a:t>
          </a:r>
        </a:p>
      </dsp:txBody>
      <dsp:txXfrm>
        <a:off x="374504" y="770377"/>
        <a:ext cx="2779854" cy="1726007"/>
      </dsp:txXfrm>
    </dsp:sp>
    <dsp:sp modelId="{C0BAFCBC-7B60-4A64-BAC9-39B2D9E15483}">
      <dsp:nvSpPr>
        <dsp:cNvPr id="0" name=""/>
        <dsp:cNvSpPr/>
      </dsp:nvSpPr>
      <dsp:spPr>
        <a:xfrm>
          <a:off x="3528863" y="411912"/>
          <a:ext cx="2887252" cy="1833405"/>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7C498C5C-664B-4CB4-BA7D-8F6C8C084C95}">
      <dsp:nvSpPr>
        <dsp:cNvPr id="0" name=""/>
        <dsp:cNvSpPr/>
      </dsp:nvSpPr>
      <dsp:spPr>
        <a:xfrm>
          <a:off x="3849669" y="716678"/>
          <a:ext cx="2887252" cy="1833405"/>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The application process and parts of the application</a:t>
          </a:r>
        </a:p>
      </dsp:txBody>
      <dsp:txXfrm>
        <a:off x="3903368" y="770377"/>
        <a:ext cx="2779854" cy="1726007"/>
      </dsp:txXfrm>
    </dsp:sp>
    <dsp:sp modelId="{3005E870-A763-4401-8993-F01A4B73AF58}">
      <dsp:nvSpPr>
        <dsp:cNvPr id="0" name=""/>
        <dsp:cNvSpPr/>
      </dsp:nvSpPr>
      <dsp:spPr>
        <a:xfrm>
          <a:off x="7057727" y="411912"/>
          <a:ext cx="2887252" cy="1833405"/>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AB72FF9B-D153-4DFA-8078-68694B21270D}">
      <dsp:nvSpPr>
        <dsp:cNvPr id="0" name=""/>
        <dsp:cNvSpPr/>
      </dsp:nvSpPr>
      <dsp:spPr>
        <a:xfrm>
          <a:off x="7378533" y="716678"/>
          <a:ext cx="2887252" cy="1833405"/>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Evaluation</a:t>
          </a:r>
        </a:p>
      </dsp:txBody>
      <dsp:txXfrm>
        <a:off x="7432232" y="770377"/>
        <a:ext cx="2779854" cy="17260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80E00C-7FFE-483D-AA4D-375F953EB3B2}">
      <dsp:nvSpPr>
        <dsp:cNvPr id="0" name=""/>
        <dsp:cNvSpPr/>
      </dsp:nvSpPr>
      <dsp:spPr>
        <a:xfrm>
          <a:off x="10368" y="986"/>
          <a:ext cx="1027154" cy="102715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1CD83D3-06E2-478E-A9D7-9C2ED6C22C93}">
      <dsp:nvSpPr>
        <dsp:cNvPr id="0" name=""/>
        <dsp:cNvSpPr/>
      </dsp:nvSpPr>
      <dsp:spPr>
        <a:xfrm>
          <a:off x="10368" y="1155507"/>
          <a:ext cx="2934728" cy="991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dirty="0"/>
            <a:t>OLIS receives an annual grant from the Institute of Museum and Library Services through the Library Services and Technology Act (LSTA)</a:t>
          </a:r>
        </a:p>
      </dsp:txBody>
      <dsp:txXfrm>
        <a:off x="10368" y="1155507"/>
        <a:ext cx="2934728" cy="991439"/>
      </dsp:txXfrm>
    </dsp:sp>
    <dsp:sp modelId="{D05ECD76-C729-46B2-830B-28F520E83391}">
      <dsp:nvSpPr>
        <dsp:cNvPr id="0" name=""/>
        <dsp:cNvSpPr/>
      </dsp:nvSpPr>
      <dsp:spPr>
        <a:xfrm>
          <a:off x="10368" y="2206186"/>
          <a:ext cx="2934728" cy="754823"/>
        </a:xfrm>
        <a:prstGeom prst="rect">
          <a:avLst/>
        </a:prstGeom>
        <a:noFill/>
        <a:ln>
          <a:noFill/>
        </a:ln>
        <a:effectLst/>
      </dsp:spPr>
      <dsp:style>
        <a:lnRef idx="0">
          <a:scrgbClr r="0" g="0" b="0"/>
        </a:lnRef>
        <a:fillRef idx="0">
          <a:scrgbClr r="0" g="0" b="0"/>
        </a:fillRef>
        <a:effectRef idx="0">
          <a:scrgbClr r="0" g="0" b="0"/>
        </a:effectRef>
        <a:fontRef idx="minor"/>
      </dsp:style>
    </dsp:sp>
    <dsp:sp modelId="{CCF0DDE6-B2A5-4AD4-A465-83AF7D26B5F9}">
      <dsp:nvSpPr>
        <dsp:cNvPr id="0" name=""/>
        <dsp:cNvSpPr/>
      </dsp:nvSpPr>
      <dsp:spPr>
        <a:xfrm>
          <a:off x="3458674" y="986"/>
          <a:ext cx="1027154" cy="102715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B679A4F-0832-4891-AFFF-33112A194FFE}">
      <dsp:nvSpPr>
        <dsp:cNvPr id="0" name=""/>
        <dsp:cNvSpPr/>
      </dsp:nvSpPr>
      <dsp:spPr>
        <a:xfrm>
          <a:off x="3458674" y="1155507"/>
          <a:ext cx="2934728" cy="991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dirty="0"/>
            <a:t>LSTA is a federal law and sets “priorities” for uses of the grant funds</a:t>
          </a:r>
        </a:p>
      </dsp:txBody>
      <dsp:txXfrm>
        <a:off x="3458674" y="1155507"/>
        <a:ext cx="2934728" cy="991439"/>
      </dsp:txXfrm>
    </dsp:sp>
    <dsp:sp modelId="{E0C85EDF-9E44-4188-B3C9-2C7A372F8939}">
      <dsp:nvSpPr>
        <dsp:cNvPr id="0" name=""/>
        <dsp:cNvSpPr/>
      </dsp:nvSpPr>
      <dsp:spPr>
        <a:xfrm>
          <a:off x="3458674" y="2206186"/>
          <a:ext cx="2934728" cy="754823"/>
        </a:xfrm>
        <a:prstGeom prst="rect">
          <a:avLst/>
        </a:prstGeom>
        <a:noFill/>
        <a:ln>
          <a:noFill/>
        </a:ln>
        <a:effectLst/>
      </dsp:spPr>
      <dsp:style>
        <a:lnRef idx="0">
          <a:scrgbClr r="0" g="0" b="0"/>
        </a:lnRef>
        <a:fillRef idx="0">
          <a:scrgbClr r="0" g="0" b="0"/>
        </a:fillRef>
        <a:effectRef idx="0">
          <a:scrgbClr r="0" g="0" b="0"/>
        </a:effectRef>
        <a:fontRef idx="minor"/>
      </dsp:style>
    </dsp:sp>
    <dsp:sp modelId="{447D01F1-847F-4552-BFCD-F2E52164AFA1}">
      <dsp:nvSpPr>
        <dsp:cNvPr id="0" name=""/>
        <dsp:cNvSpPr/>
      </dsp:nvSpPr>
      <dsp:spPr>
        <a:xfrm>
          <a:off x="7113834" y="-176451"/>
          <a:ext cx="1027154" cy="102715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034E063-A8CD-4C80-B53A-DFB2E7242564}">
      <dsp:nvSpPr>
        <dsp:cNvPr id="0" name=""/>
        <dsp:cNvSpPr/>
      </dsp:nvSpPr>
      <dsp:spPr>
        <a:xfrm>
          <a:off x="7113834" y="978069"/>
          <a:ext cx="2934728" cy="991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US" sz="1400" kern="1200" dirty="0"/>
            <a:t>The LSTA priorities are the basis for OLIS Five-Year Strategic Plan</a:t>
          </a:r>
        </a:p>
      </dsp:txBody>
      <dsp:txXfrm>
        <a:off x="7113834" y="978069"/>
        <a:ext cx="2934728" cy="991439"/>
      </dsp:txXfrm>
    </dsp:sp>
    <dsp:sp modelId="{569615CD-5A33-497B-B36D-3541AB80EECB}">
      <dsp:nvSpPr>
        <dsp:cNvPr id="0" name=""/>
        <dsp:cNvSpPr/>
      </dsp:nvSpPr>
      <dsp:spPr>
        <a:xfrm>
          <a:off x="6842563" y="1286708"/>
          <a:ext cx="3348437" cy="1464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90000"/>
            </a:lnSpc>
            <a:spcBef>
              <a:spcPct val="0"/>
            </a:spcBef>
            <a:spcAft>
              <a:spcPct val="35000"/>
            </a:spcAft>
            <a:buNone/>
          </a:pPr>
          <a:endParaRPr lang="en-US" sz="1100" kern="1200" dirty="0"/>
        </a:p>
        <a:p>
          <a:pPr marL="0" lvl="0" indent="0" algn="l" defTabSz="488950">
            <a:lnSpc>
              <a:spcPct val="90000"/>
            </a:lnSpc>
            <a:spcBef>
              <a:spcPct val="0"/>
            </a:spcBef>
            <a:spcAft>
              <a:spcPct val="35000"/>
            </a:spcAft>
            <a:buNone/>
          </a:pPr>
          <a:r>
            <a:rPr lang="en-US" sz="1100" kern="1200" dirty="0"/>
            <a:t>The OLIS Plan has three over-arching goals</a:t>
          </a:r>
        </a:p>
        <a:p>
          <a:pPr marL="57150" lvl="1" indent="-57150" algn="l" defTabSz="488950">
            <a:lnSpc>
              <a:spcPct val="90000"/>
            </a:lnSpc>
            <a:spcBef>
              <a:spcPct val="0"/>
            </a:spcBef>
            <a:spcAft>
              <a:spcPct val="15000"/>
            </a:spcAft>
            <a:buChar char="•"/>
          </a:pPr>
          <a:r>
            <a:rPr lang="en-US" sz="1100" kern="1200" dirty="0"/>
            <a:t>Access</a:t>
          </a:r>
        </a:p>
        <a:p>
          <a:pPr marL="57150" lvl="1" indent="-57150" algn="l" defTabSz="488950">
            <a:lnSpc>
              <a:spcPct val="90000"/>
            </a:lnSpc>
            <a:spcBef>
              <a:spcPct val="0"/>
            </a:spcBef>
            <a:spcAft>
              <a:spcPct val="15000"/>
            </a:spcAft>
            <a:buChar char="•"/>
          </a:pPr>
          <a:r>
            <a:rPr lang="en-US" sz="1100" kern="1200" dirty="0"/>
            <a:t>Learning</a:t>
          </a:r>
        </a:p>
        <a:p>
          <a:pPr marL="57150" lvl="1" indent="-57150" algn="l" defTabSz="488950">
            <a:lnSpc>
              <a:spcPct val="90000"/>
            </a:lnSpc>
            <a:spcBef>
              <a:spcPct val="0"/>
            </a:spcBef>
            <a:spcAft>
              <a:spcPct val="15000"/>
            </a:spcAft>
            <a:buChar char="•"/>
          </a:pPr>
          <a:r>
            <a:rPr lang="en-US" sz="1100" kern="1200" dirty="0"/>
            <a:t>Engagement</a:t>
          </a:r>
        </a:p>
        <a:p>
          <a:pPr marL="0" lvl="0" indent="0" algn="l" defTabSz="488950">
            <a:lnSpc>
              <a:spcPct val="90000"/>
            </a:lnSpc>
            <a:spcBef>
              <a:spcPct val="0"/>
            </a:spcBef>
            <a:spcAft>
              <a:spcPct val="35000"/>
            </a:spcAft>
            <a:buNone/>
          </a:pPr>
          <a:r>
            <a:rPr lang="en-US" sz="1100" kern="1200" dirty="0"/>
            <a:t>Full text of the Five-Year Plan is available at www.olis.ri.gov/about/</a:t>
          </a:r>
        </a:p>
      </dsp:txBody>
      <dsp:txXfrm>
        <a:off x="6842563" y="1286708"/>
        <a:ext cx="3348437" cy="146457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14E0A1E0-411F-436E-A4EF-B32382690B76}" type="datetimeFigureOut">
              <a:rPr lang="en-US" smtClean="0"/>
              <a:t>10/7/2019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600A4807-01B4-4615-971E-2D7E755A52C6}" type="slidenum">
              <a:rPr lang="en-US" smtClean="0"/>
              <a:t>‹#›</a:t>
            </a:fld>
            <a:endParaRPr lang="en-US" dirty="0"/>
          </a:p>
        </p:txBody>
      </p:sp>
    </p:spTree>
    <p:extLst>
      <p:ext uri="{BB962C8B-B14F-4D97-AF65-F5344CB8AC3E}">
        <p14:creationId xmlns:p14="http://schemas.microsoft.com/office/powerpoint/2010/main" val="3020531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1</a:t>
            </a:fld>
            <a:endParaRPr lang="en-US" dirty="0"/>
          </a:p>
        </p:txBody>
      </p:sp>
    </p:spTree>
    <p:extLst>
      <p:ext uri="{BB962C8B-B14F-4D97-AF65-F5344CB8AC3E}">
        <p14:creationId xmlns:p14="http://schemas.microsoft.com/office/powerpoint/2010/main" val="56149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10</a:t>
            </a:fld>
            <a:endParaRPr lang="en-US" dirty="0"/>
          </a:p>
        </p:txBody>
      </p:sp>
    </p:spTree>
    <p:extLst>
      <p:ext uri="{BB962C8B-B14F-4D97-AF65-F5344CB8AC3E}">
        <p14:creationId xmlns:p14="http://schemas.microsoft.com/office/powerpoint/2010/main" val="1111841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11</a:t>
            </a:fld>
            <a:endParaRPr lang="en-US" dirty="0"/>
          </a:p>
        </p:txBody>
      </p:sp>
    </p:spTree>
    <p:extLst>
      <p:ext uri="{BB962C8B-B14F-4D97-AF65-F5344CB8AC3E}">
        <p14:creationId xmlns:p14="http://schemas.microsoft.com/office/powerpoint/2010/main" val="31643107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12</a:t>
            </a:fld>
            <a:endParaRPr lang="en-US" dirty="0"/>
          </a:p>
        </p:txBody>
      </p:sp>
    </p:spTree>
    <p:extLst>
      <p:ext uri="{BB962C8B-B14F-4D97-AF65-F5344CB8AC3E}">
        <p14:creationId xmlns:p14="http://schemas.microsoft.com/office/powerpoint/2010/main" val="23734270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13</a:t>
            </a:fld>
            <a:endParaRPr lang="en-US" dirty="0"/>
          </a:p>
        </p:txBody>
      </p:sp>
    </p:spTree>
    <p:extLst>
      <p:ext uri="{BB962C8B-B14F-4D97-AF65-F5344CB8AC3E}">
        <p14:creationId xmlns:p14="http://schemas.microsoft.com/office/powerpoint/2010/main" val="18342370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14</a:t>
            </a:fld>
            <a:endParaRPr lang="en-US" dirty="0"/>
          </a:p>
        </p:txBody>
      </p:sp>
    </p:spTree>
    <p:extLst>
      <p:ext uri="{BB962C8B-B14F-4D97-AF65-F5344CB8AC3E}">
        <p14:creationId xmlns:p14="http://schemas.microsoft.com/office/powerpoint/2010/main" val="5182420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15</a:t>
            </a:fld>
            <a:endParaRPr lang="en-US" dirty="0"/>
          </a:p>
        </p:txBody>
      </p:sp>
    </p:spTree>
    <p:extLst>
      <p:ext uri="{BB962C8B-B14F-4D97-AF65-F5344CB8AC3E}">
        <p14:creationId xmlns:p14="http://schemas.microsoft.com/office/powerpoint/2010/main" val="21860072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16</a:t>
            </a:fld>
            <a:endParaRPr lang="en-US" dirty="0"/>
          </a:p>
        </p:txBody>
      </p:sp>
    </p:spTree>
    <p:extLst>
      <p:ext uri="{BB962C8B-B14F-4D97-AF65-F5344CB8AC3E}">
        <p14:creationId xmlns:p14="http://schemas.microsoft.com/office/powerpoint/2010/main" val="26646948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17</a:t>
            </a:fld>
            <a:endParaRPr lang="en-US" dirty="0"/>
          </a:p>
        </p:txBody>
      </p:sp>
    </p:spTree>
    <p:extLst>
      <p:ext uri="{BB962C8B-B14F-4D97-AF65-F5344CB8AC3E}">
        <p14:creationId xmlns:p14="http://schemas.microsoft.com/office/powerpoint/2010/main" val="37494633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18</a:t>
            </a:fld>
            <a:endParaRPr lang="en-US" dirty="0"/>
          </a:p>
        </p:txBody>
      </p:sp>
    </p:spTree>
    <p:extLst>
      <p:ext uri="{BB962C8B-B14F-4D97-AF65-F5344CB8AC3E}">
        <p14:creationId xmlns:p14="http://schemas.microsoft.com/office/powerpoint/2010/main" val="14537555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19</a:t>
            </a:fld>
            <a:endParaRPr lang="en-US" dirty="0"/>
          </a:p>
        </p:txBody>
      </p:sp>
    </p:spTree>
    <p:extLst>
      <p:ext uri="{BB962C8B-B14F-4D97-AF65-F5344CB8AC3E}">
        <p14:creationId xmlns:p14="http://schemas.microsoft.com/office/powerpoint/2010/main" val="320532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2</a:t>
            </a:fld>
            <a:endParaRPr lang="en-US" dirty="0"/>
          </a:p>
        </p:txBody>
      </p:sp>
    </p:spTree>
    <p:extLst>
      <p:ext uri="{BB962C8B-B14F-4D97-AF65-F5344CB8AC3E}">
        <p14:creationId xmlns:p14="http://schemas.microsoft.com/office/powerpoint/2010/main" val="18234898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20</a:t>
            </a:fld>
            <a:endParaRPr lang="en-US" dirty="0"/>
          </a:p>
        </p:txBody>
      </p:sp>
    </p:spTree>
    <p:extLst>
      <p:ext uri="{BB962C8B-B14F-4D97-AF65-F5344CB8AC3E}">
        <p14:creationId xmlns:p14="http://schemas.microsoft.com/office/powerpoint/2010/main" val="34764038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21</a:t>
            </a:fld>
            <a:endParaRPr lang="en-US" dirty="0"/>
          </a:p>
        </p:txBody>
      </p:sp>
    </p:spTree>
    <p:extLst>
      <p:ext uri="{BB962C8B-B14F-4D97-AF65-F5344CB8AC3E}">
        <p14:creationId xmlns:p14="http://schemas.microsoft.com/office/powerpoint/2010/main" val="41475678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0A4807-01B4-4615-971E-2D7E755A52C6}" type="slidenum">
              <a:rPr lang="en-US" smtClean="0"/>
              <a:t>22</a:t>
            </a:fld>
            <a:endParaRPr lang="en-US" dirty="0"/>
          </a:p>
        </p:txBody>
      </p:sp>
    </p:spTree>
    <p:extLst>
      <p:ext uri="{BB962C8B-B14F-4D97-AF65-F5344CB8AC3E}">
        <p14:creationId xmlns:p14="http://schemas.microsoft.com/office/powerpoint/2010/main" val="28185244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23</a:t>
            </a:fld>
            <a:endParaRPr lang="en-US" dirty="0"/>
          </a:p>
        </p:txBody>
      </p:sp>
    </p:spTree>
    <p:extLst>
      <p:ext uri="{BB962C8B-B14F-4D97-AF65-F5344CB8AC3E}">
        <p14:creationId xmlns:p14="http://schemas.microsoft.com/office/powerpoint/2010/main" val="8906814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00A4807-01B4-4615-971E-2D7E755A52C6}" type="slidenum">
              <a:rPr lang="en-US" smtClean="0"/>
              <a:t>24</a:t>
            </a:fld>
            <a:endParaRPr lang="en-US" dirty="0"/>
          </a:p>
        </p:txBody>
      </p:sp>
    </p:spTree>
    <p:extLst>
      <p:ext uri="{BB962C8B-B14F-4D97-AF65-F5344CB8AC3E}">
        <p14:creationId xmlns:p14="http://schemas.microsoft.com/office/powerpoint/2010/main" val="5112268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25</a:t>
            </a:fld>
            <a:endParaRPr lang="en-US" dirty="0"/>
          </a:p>
        </p:txBody>
      </p:sp>
    </p:spTree>
    <p:extLst>
      <p:ext uri="{BB962C8B-B14F-4D97-AF65-F5344CB8AC3E}">
        <p14:creationId xmlns:p14="http://schemas.microsoft.com/office/powerpoint/2010/main" val="2403063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3</a:t>
            </a:fld>
            <a:endParaRPr lang="en-US" dirty="0"/>
          </a:p>
        </p:txBody>
      </p:sp>
    </p:spTree>
    <p:extLst>
      <p:ext uri="{BB962C8B-B14F-4D97-AF65-F5344CB8AC3E}">
        <p14:creationId xmlns:p14="http://schemas.microsoft.com/office/powerpoint/2010/main" val="2112723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4</a:t>
            </a:fld>
            <a:endParaRPr lang="en-US" dirty="0"/>
          </a:p>
        </p:txBody>
      </p:sp>
    </p:spTree>
    <p:extLst>
      <p:ext uri="{BB962C8B-B14F-4D97-AF65-F5344CB8AC3E}">
        <p14:creationId xmlns:p14="http://schemas.microsoft.com/office/powerpoint/2010/main" val="495130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5</a:t>
            </a:fld>
            <a:endParaRPr lang="en-US" dirty="0"/>
          </a:p>
        </p:txBody>
      </p:sp>
    </p:spTree>
    <p:extLst>
      <p:ext uri="{BB962C8B-B14F-4D97-AF65-F5344CB8AC3E}">
        <p14:creationId xmlns:p14="http://schemas.microsoft.com/office/powerpoint/2010/main" val="1786740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6</a:t>
            </a:fld>
            <a:endParaRPr lang="en-US" dirty="0"/>
          </a:p>
        </p:txBody>
      </p:sp>
    </p:spTree>
    <p:extLst>
      <p:ext uri="{BB962C8B-B14F-4D97-AF65-F5344CB8AC3E}">
        <p14:creationId xmlns:p14="http://schemas.microsoft.com/office/powerpoint/2010/main" val="1717007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7</a:t>
            </a:fld>
            <a:endParaRPr lang="en-US" dirty="0"/>
          </a:p>
        </p:txBody>
      </p:sp>
    </p:spTree>
    <p:extLst>
      <p:ext uri="{BB962C8B-B14F-4D97-AF65-F5344CB8AC3E}">
        <p14:creationId xmlns:p14="http://schemas.microsoft.com/office/powerpoint/2010/main" val="3488383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8</a:t>
            </a:fld>
            <a:endParaRPr lang="en-US" dirty="0"/>
          </a:p>
        </p:txBody>
      </p:sp>
    </p:spTree>
    <p:extLst>
      <p:ext uri="{BB962C8B-B14F-4D97-AF65-F5344CB8AC3E}">
        <p14:creationId xmlns:p14="http://schemas.microsoft.com/office/powerpoint/2010/main" val="3005551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9</a:t>
            </a:fld>
            <a:endParaRPr lang="en-US" dirty="0"/>
          </a:p>
        </p:txBody>
      </p:sp>
    </p:spTree>
    <p:extLst>
      <p:ext uri="{BB962C8B-B14F-4D97-AF65-F5344CB8AC3E}">
        <p14:creationId xmlns:p14="http://schemas.microsoft.com/office/powerpoint/2010/main" val="3748209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10/7/2019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mailto:Donna.DiMichele@olis.ri.gov"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creativecommons.org/licenses/by-sa/3.0/" TargetMode="External"/><Relationship Id="rId5" Type="http://schemas.openxmlformats.org/officeDocument/2006/relationships/hyperlink" Target="https://en.wikipedia.org/wiki/Ghostbusters_(franchise)" TargetMode="Externa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5.xml"/><Relationship Id="rId1" Type="http://schemas.openxmlformats.org/officeDocument/2006/relationships/slideLayout" Target="../slideLayouts/slideLayout4.xml"/><Relationship Id="rId5" Type="http://schemas.openxmlformats.org/officeDocument/2006/relationships/hyperlink" Target="https://creativecommons.org/licenses/by-sa/3.0/" TargetMode="External"/><Relationship Id="rId4" Type="http://schemas.openxmlformats.org/officeDocument/2006/relationships/hyperlink" Target="http://blog.ncce.org/author/hemithike/"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C899A64D-729E-4E2B-A044-9F8A026F3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CE19C7A5-E3D2-443D-A962-94FCE468D5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 y="0"/>
            <a:ext cx="7540751"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CCC8EAC6-1EE9-4639-9220-42861974FFF4}"/>
              </a:ext>
            </a:extLst>
          </p:cNvPr>
          <p:cNvSpPr>
            <a:spLocks noGrp="1"/>
          </p:cNvSpPr>
          <p:nvPr>
            <p:ph type="ctrTitle"/>
          </p:nvPr>
        </p:nvSpPr>
        <p:spPr>
          <a:xfrm>
            <a:off x="540278" y="967417"/>
            <a:ext cx="6675215" cy="3943250"/>
          </a:xfrm>
        </p:spPr>
        <p:txBody>
          <a:bodyPr>
            <a:normAutofit/>
          </a:bodyPr>
          <a:lstStyle/>
          <a:p>
            <a:r>
              <a:rPr lang="en-US" sz="4000" dirty="0">
                <a:solidFill>
                  <a:srgbClr val="FEFFFF"/>
                </a:solidFill>
              </a:rPr>
              <a:t>LORI Learning Grants Workshop</a:t>
            </a:r>
            <a:br>
              <a:rPr lang="en-US" sz="4000" dirty="0">
                <a:solidFill>
                  <a:srgbClr val="FEFFFF"/>
                </a:solidFill>
              </a:rPr>
            </a:br>
            <a:endParaRPr lang="en-US" sz="4000" dirty="0">
              <a:solidFill>
                <a:srgbClr val="FEFFFF"/>
              </a:solidFill>
            </a:endParaRPr>
          </a:p>
        </p:txBody>
      </p:sp>
      <p:pic>
        <p:nvPicPr>
          <p:cNvPr id="5" name="Picture 4">
            <a:extLst>
              <a:ext uri="{FF2B5EF4-FFF2-40B4-BE49-F238E27FC236}">
                <a16:creationId xmlns:a16="http://schemas.microsoft.com/office/drawing/2014/main" id="{A9F34E91-F227-4BA9-B45B-139FB5217AE5}"/>
              </a:ext>
            </a:extLst>
          </p:cNvPr>
          <p:cNvPicPr>
            <a:picLocks noChangeAspect="1"/>
          </p:cNvPicPr>
          <p:nvPr/>
        </p:nvPicPr>
        <p:blipFill>
          <a:blip r:embed="rId3"/>
          <a:stretch>
            <a:fillRect/>
          </a:stretch>
        </p:blipFill>
        <p:spPr>
          <a:xfrm>
            <a:off x="8842261" y="954101"/>
            <a:ext cx="2048225" cy="2389596"/>
          </a:xfrm>
          <a:prstGeom prst="rect">
            <a:avLst/>
          </a:prstGeom>
        </p:spPr>
      </p:pic>
      <p:sp>
        <p:nvSpPr>
          <p:cNvPr id="16" name="Freeform 23">
            <a:extLst>
              <a:ext uri="{FF2B5EF4-FFF2-40B4-BE49-F238E27FC236}">
                <a16:creationId xmlns:a16="http://schemas.microsoft.com/office/drawing/2014/main" id="{1C3200C6-D6E3-443B-AB09-7DEA7340C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8404003" cy="857047"/>
          </a:xfrm>
          <a:custGeom>
            <a:avLst/>
            <a:gdLst>
              <a:gd name="connsiteX0" fmla="*/ 0 w 8404003"/>
              <a:gd name="connsiteY0" fmla="*/ 0 h 857047"/>
              <a:gd name="connsiteX1" fmla="*/ 797860 w 8404003"/>
              <a:gd name="connsiteY1" fmla="*/ 0 h 857047"/>
              <a:gd name="connsiteX2" fmla="*/ 2482050 w 8404003"/>
              <a:gd name="connsiteY2" fmla="*/ 0 h 857047"/>
              <a:gd name="connsiteX3" fmla="*/ 3003610 w 8404003"/>
              <a:gd name="connsiteY3" fmla="*/ 0 h 857047"/>
              <a:gd name="connsiteX4" fmla="*/ 3219959 w 8404003"/>
              <a:gd name="connsiteY4" fmla="*/ 0 h 857047"/>
              <a:gd name="connsiteX5" fmla="*/ 3311869 w 8404003"/>
              <a:gd name="connsiteY5" fmla="*/ 0 h 857047"/>
              <a:gd name="connsiteX6" fmla="*/ 3326218 w 8404003"/>
              <a:gd name="connsiteY6" fmla="*/ 0 h 857047"/>
              <a:gd name="connsiteX7" fmla="*/ 3426656 w 8404003"/>
              <a:gd name="connsiteY7" fmla="*/ 0 h 857047"/>
              <a:gd name="connsiteX8" fmla="*/ 3516436 w 8404003"/>
              <a:gd name="connsiteY8" fmla="*/ 0 h 857047"/>
              <a:gd name="connsiteX9" fmla="*/ 3601649 w 8404003"/>
              <a:gd name="connsiteY9" fmla="*/ 0 h 857047"/>
              <a:gd name="connsiteX10" fmla="*/ 3699274 w 8404003"/>
              <a:gd name="connsiteY10" fmla="*/ 0 h 857047"/>
              <a:gd name="connsiteX11" fmla="*/ 3718421 w 8404003"/>
              <a:gd name="connsiteY11" fmla="*/ 0 h 857047"/>
              <a:gd name="connsiteX12" fmla="*/ 3910939 w 8404003"/>
              <a:gd name="connsiteY12" fmla="*/ 0 h 857047"/>
              <a:gd name="connsiteX13" fmla="*/ 3927053 w 8404003"/>
              <a:gd name="connsiteY13" fmla="*/ 0 h 857047"/>
              <a:gd name="connsiteX14" fmla="*/ 4198137 w 8404003"/>
              <a:gd name="connsiteY14" fmla="*/ 0 h 857047"/>
              <a:gd name="connsiteX15" fmla="*/ 4230161 w 8404003"/>
              <a:gd name="connsiteY15" fmla="*/ 0 h 857047"/>
              <a:gd name="connsiteX16" fmla="*/ 4245215 w 8404003"/>
              <a:gd name="connsiteY16" fmla="*/ 0 h 857047"/>
              <a:gd name="connsiteX17" fmla="*/ 4350592 w 8404003"/>
              <a:gd name="connsiteY17" fmla="*/ 0 h 857047"/>
              <a:gd name="connsiteX18" fmla="*/ 4357296 w 8404003"/>
              <a:gd name="connsiteY18" fmla="*/ 0 h 857047"/>
              <a:gd name="connsiteX19" fmla="*/ 4404222 w 8404003"/>
              <a:gd name="connsiteY19" fmla="*/ 0 h 857047"/>
              <a:gd name="connsiteX20" fmla="*/ 4531592 w 8404003"/>
              <a:gd name="connsiteY20" fmla="*/ 0 h 857047"/>
              <a:gd name="connsiteX21" fmla="*/ 4598953 w 8404003"/>
              <a:gd name="connsiteY21" fmla="*/ 0 h 857047"/>
              <a:gd name="connsiteX22" fmla="*/ 4779630 w 8404003"/>
              <a:gd name="connsiteY22" fmla="*/ 0 h 857047"/>
              <a:gd name="connsiteX23" fmla="*/ 5132321 w 8404003"/>
              <a:gd name="connsiteY23" fmla="*/ 0 h 857047"/>
              <a:gd name="connsiteX24" fmla="*/ 5141543 w 8404003"/>
              <a:gd name="connsiteY24" fmla="*/ 0 h 857047"/>
              <a:gd name="connsiteX25" fmla="*/ 5188556 w 8404003"/>
              <a:gd name="connsiteY25" fmla="*/ 0 h 857047"/>
              <a:gd name="connsiteX26" fmla="*/ 5206100 w 8404003"/>
              <a:gd name="connsiteY26" fmla="*/ 0 h 857047"/>
              <a:gd name="connsiteX27" fmla="*/ 5722554 w 8404003"/>
              <a:gd name="connsiteY27" fmla="*/ 0 h 857047"/>
              <a:gd name="connsiteX28" fmla="*/ 5732230 w 8404003"/>
              <a:gd name="connsiteY28" fmla="*/ 0 h 857047"/>
              <a:gd name="connsiteX29" fmla="*/ 5798594 w 8404003"/>
              <a:gd name="connsiteY29" fmla="*/ 0 h 857047"/>
              <a:gd name="connsiteX30" fmla="*/ 5799962 w 8404003"/>
              <a:gd name="connsiteY30" fmla="*/ 0 h 857047"/>
              <a:gd name="connsiteX31" fmla="*/ 6338565 w 8404003"/>
              <a:gd name="connsiteY31" fmla="*/ 0 h 857047"/>
              <a:gd name="connsiteX32" fmla="*/ 6649966 w 8404003"/>
              <a:gd name="connsiteY32" fmla="*/ 0 h 857047"/>
              <a:gd name="connsiteX33" fmla="*/ 6730668 w 8404003"/>
              <a:gd name="connsiteY33" fmla="*/ 0 h 857047"/>
              <a:gd name="connsiteX34" fmla="*/ 7178721 w 8404003"/>
              <a:gd name="connsiteY34" fmla="*/ 0 h 857047"/>
              <a:gd name="connsiteX35" fmla="*/ 7277889 w 8404003"/>
              <a:gd name="connsiteY35" fmla="*/ 0 h 857047"/>
              <a:gd name="connsiteX36" fmla="*/ 7782893 w 8404003"/>
              <a:gd name="connsiteY36" fmla="*/ 0 h 857047"/>
              <a:gd name="connsiteX37" fmla="*/ 8006080 w 8404003"/>
              <a:gd name="connsiteY37" fmla="*/ 0 h 857047"/>
              <a:gd name="connsiteX38" fmla="*/ 8030270 w 8404003"/>
              <a:gd name="connsiteY38" fmla="*/ 10516 h 857047"/>
              <a:gd name="connsiteX39" fmla="*/ 8035108 w 8404003"/>
              <a:gd name="connsiteY39" fmla="*/ 15774 h 857047"/>
              <a:gd name="connsiteX40" fmla="*/ 8393118 w 8404003"/>
              <a:gd name="connsiteY40" fmla="*/ 404863 h 857047"/>
              <a:gd name="connsiteX41" fmla="*/ 8393118 w 8404003"/>
              <a:gd name="connsiteY41" fmla="*/ 452185 h 857047"/>
              <a:gd name="connsiteX42" fmla="*/ 8035108 w 8404003"/>
              <a:gd name="connsiteY42" fmla="*/ 841273 h 857047"/>
              <a:gd name="connsiteX43" fmla="*/ 8030270 w 8404003"/>
              <a:gd name="connsiteY43" fmla="*/ 846531 h 857047"/>
              <a:gd name="connsiteX44" fmla="*/ 8006080 w 8404003"/>
              <a:gd name="connsiteY44" fmla="*/ 857047 h 857047"/>
              <a:gd name="connsiteX45" fmla="*/ 7889742 w 8404003"/>
              <a:gd name="connsiteY45" fmla="*/ 857047 h 857047"/>
              <a:gd name="connsiteX46" fmla="*/ 7782893 w 8404003"/>
              <a:gd name="connsiteY46" fmla="*/ 857047 h 857047"/>
              <a:gd name="connsiteX47" fmla="*/ 7776190 w 8404003"/>
              <a:gd name="connsiteY47" fmla="*/ 857047 h 857047"/>
              <a:gd name="connsiteX48" fmla="*/ 7730315 w 8404003"/>
              <a:gd name="connsiteY48" fmla="*/ 857047 h 857047"/>
              <a:gd name="connsiteX49" fmla="*/ 7729264 w 8404003"/>
              <a:gd name="connsiteY49" fmla="*/ 857047 h 857047"/>
              <a:gd name="connsiteX50" fmla="*/ 7601893 w 8404003"/>
              <a:gd name="connsiteY50" fmla="*/ 857047 h 857047"/>
              <a:gd name="connsiteX51" fmla="*/ 7467477 w 8404003"/>
              <a:gd name="connsiteY51" fmla="*/ 857047 h 857047"/>
              <a:gd name="connsiteX52" fmla="*/ 7353856 w 8404003"/>
              <a:gd name="connsiteY52" fmla="*/ 857047 h 857047"/>
              <a:gd name="connsiteX53" fmla="*/ 7075374 w 8404003"/>
              <a:gd name="connsiteY53" fmla="*/ 857047 h 857047"/>
              <a:gd name="connsiteX54" fmla="*/ 6944929 w 8404003"/>
              <a:gd name="connsiteY54" fmla="*/ 857047 h 857047"/>
              <a:gd name="connsiteX55" fmla="*/ 6528153 w 8404003"/>
              <a:gd name="connsiteY55" fmla="*/ 857047 h 857047"/>
              <a:gd name="connsiteX56" fmla="*/ 6334891 w 8404003"/>
              <a:gd name="connsiteY56" fmla="*/ 857047 h 857047"/>
              <a:gd name="connsiteX57" fmla="*/ 5799962 w 8404003"/>
              <a:gd name="connsiteY57" fmla="*/ 857047 h 857047"/>
              <a:gd name="connsiteX58" fmla="*/ 5722554 w 8404003"/>
              <a:gd name="connsiteY58" fmla="*/ 857047 h 857047"/>
              <a:gd name="connsiteX59" fmla="*/ 5648775 w 8404003"/>
              <a:gd name="connsiteY59" fmla="*/ 857047 h 857047"/>
              <a:gd name="connsiteX60" fmla="*/ 5483520 w 8404003"/>
              <a:gd name="connsiteY60" fmla="*/ 857047 h 857047"/>
              <a:gd name="connsiteX61" fmla="*/ 5473550 w 8404003"/>
              <a:gd name="connsiteY61" fmla="*/ 857047 h 857047"/>
              <a:gd name="connsiteX62" fmla="*/ 5132321 w 8404003"/>
              <a:gd name="connsiteY62" fmla="*/ 857047 h 857047"/>
              <a:gd name="connsiteX63" fmla="*/ 5047108 w 8404003"/>
              <a:gd name="connsiteY63" fmla="*/ 857047 h 857047"/>
              <a:gd name="connsiteX64" fmla="*/ 4954764 w 8404003"/>
              <a:gd name="connsiteY64" fmla="*/ 857047 h 857047"/>
              <a:gd name="connsiteX65" fmla="*/ 4930335 w 8404003"/>
              <a:gd name="connsiteY65" fmla="*/ 857047 h 857047"/>
              <a:gd name="connsiteX66" fmla="*/ 4450619 w 8404003"/>
              <a:gd name="connsiteY66" fmla="*/ 857047 h 857047"/>
              <a:gd name="connsiteX67" fmla="*/ 4350592 w 8404003"/>
              <a:gd name="connsiteY67" fmla="*/ 857047 h 857047"/>
              <a:gd name="connsiteX68" fmla="*/ 4335538 w 8404003"/>
              <a:gd name="connsiteY68" fmla="*/ 857047 h 857047"/>
              <a:gd name="connsiteX69" fmla="*/ 4230161 w 8404003"/>
              <a:gd name="connsiteY69" fmla="*/ 857047 h 857047"/>
              <a:gd name="connsiteX70" fmla="*/ 4215812 w 8404003"/>
              <a:gd name="connsiteY70" fmla="*/ 857047 h 857047"/>
              <a:gd name="connsiteX71" fmla="*/ 4115374 w 8404003"/>
              <a:gd name="connsiteY71" fmla="*/ 857047 h 857047"/>
              <a:gd name="connsiteX72" fmla="*/ 4049804 w 8404003"/>
              <a:gd name="connsiteY72" fmla="*/ 857047 h 857047"/>
              <a:gd name="connsiteX73" fmla="*/ 3842757 w 8404003"/>
              <a:gd name="connsiteY73" fmla="*/ 857047 h 857047"/>
              <a:gd name="connsiteX74" fmla="*/ 3614977 w 8404003"/>
              <a:gd name="connsiteY74" fmla="*/ 857047 h 857047"/>
              <a:gd name="connsiteX75" fmla="*/ 3516436 w 8404003"/>
              <a:gd name="connsiteY75" fmla="*/ 857047 h 857047"/>
              <a:gd name="connsiteX76" fmla="*/ 3452333 w 8404003"/>
              <a:gd name="connsiteY76" fmla="*/ 857047 h 857047"/>
              <a:gd name="connsiteX77" fmla="*/ 3311869 w 8404003"/>
              <a:gd name="connsiteY77" fmla="*/ 857047 h 857047"/>
              <a:gd name="connsiteX78" fmla="*/ 3300088 w 8404003"/>
              <a:gd name="connsiteY78" fmla="*/ 857047 h 857047"/>
              <a:gd name="connsiteX79" fmla="*/ 3272588 w 8404003"/>
              <a:gd name="connsiteY79" fmla="*/ 857047 h 857047"/>
              <a:gd name="connsiteX80" fmla="*/ 3179295 w 8404003"/>
              <a:gd name="connsiteY80" fmla="*/ 857047 h 857047"/>
              <a:gd name="connsiteX81" fmla="*/ 3003610 w 8404003"/>
              <a:gd name="connsiteY81" fmla="*/ 857047 h 857047"/>
              <a:gd name="connsiteX82" fmla="*/ 2997618 w 8404003"/>
              <a:gd name="connsiteY82" fmla="*/ 857047 h 857047"/>
              <a:gd name="connsiteX83" fmla="*/ 797860 w 8404003"/>
              <a:gd name="connsiteY83" fmla="*/ 857047 h 857047"/>
              <a:gd name="connsiteX84" fmla="*/ 0 w 8404003"/>
              <a:gd name="connsiteY84" fmla="*/ 857047 h 857047"/>
              <a:gd name="connsiteX85" fmla="*/ 0 w 8404003"/>
              <a:gd name="connsiteY85" fmla="*/ 0 h 85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8404003" h="857047">
                <a:moveTo>
                  <a:pt x="0" y="0"/>
                </a:moveTo>
                <a:cubicBezTo>
                  <a:pt x="0" y="0"/>
                  <a:pt x="0" y="0"/>
                  <a:pt x="797860" y="0"/>
                </a:cubicBezTo>
                <a:cubicBezTo>
                  <a:pt x="797860" y="0"/>
                  <a:pt x="797860" y="0"/>
                  <a:pt x="2482050" y="0"/>
                </a:cubicBezTo>
                <a:lnTo>
                  <a:pt x="3003610" y="0"/>
                </a:lnTo>
                <a:cubicBezTo>
                  <a:pt x="3003610" y="0"/>
                  <a:pt x="3003610" y="0"/>
                  <a:pt x="3219959" y="0"/>
                </a:cubicBezTo>
                <a:lnTo>
                  <a:pt x="3311869" y="0"/>
                </a:lnTo>
                <a:lnTo>
                  <a:pt x="3326218" y="0"/>
                </a:lnTo>
                <a:lnTo>
                  <a:pt x="3426656" y="0"/>
                </a:lnTo>
                <a:lnTo>
                  <a:pt x="3516436" y="0"/>
                </a:lnTo>
                <a:cubicBezTo>
                  <a:pt x="3516436" y="0"/>
                  <a:pt x="3516436" y="0"/>
                  <a:pt x="3601649" y="0"/>
                </a:cubicBezTo>
                <a:lnTo>
                  <a:pt x="3699274" y="0"/>
                </a:lnTo>
                <a:lnTo>
                  <a:pt x="3718421" y="0"/>
                </a:lnTo>
                <a:cubicBezTo>
                  <a:pt x="3768918" y="0"/>
                  <a:pt x="3832038" y="0"/>
                  <a:pt x="3910939" y="0"/>
                </a:cubicBezTo>
                <a:lnTo>
                  <a:pt x="3927053" y="0"/>
                </a:lnTo>
                <a:lnTo>
                  <a:pt x="4198137" y="0"/>
                </a:lnTo>
                <a:lnTo>
                  <a:pt x="4230161" y="0"/>
                </a:lnTo>
                <a:lnTo>
                  <a:pt x="4245215" y="0"/>
                </a:lnTo>
                <a:lnTo>
                  <a:pt x="4350592" y="0"/>
                </a:lnTo>
                <a:lnTo>
                  <a:pt x="4357296" y="0"/>
                </a:lnTo>
                <a:lnTo>
                  <a:pt x="4404222" y="0"/>
                </a:lnTo>
                <a:lnTo>
                  <a:pt x="4531592" y="0"/>
                </a:lnTo>
                <a:lnTo>
                  <a:pt x="4598953" y="0"/>
                </a:lnTo>
                <a:lnTo>
                  <a:pt x="4779630" y="0"/>
                </a:lnTo>
                <a:lnTo>
                  <a:pt x="5132321" y="0"/>
                </a:lnTo>
                <a:cubicBezTo>
                  <a:pt x="5132321" y="0"/>
                  <a:pt x="5132321" y="0"/>
                  <a:pt x="5141543" y="0"/>
                </a:cubicBezTo>
                <a:lnTo>
                  <a:pt x="5188556" y="0"/>
                </a:lnTo>
                <a:lnTo>
                  <a:pt x="5206100" y="0"/>
                </a:lnTo>
                <a:cubicBezTo>
                  <a:pt x="5279879" y="0"/>
                  <a:pt x="5427438" y="0"/>
                  <a:pt x="5722554" y="0"/>
                </a:cubicBezTo>
                <a:cubicBezTo>
                  <a:pt x="5722554" y="0"/>
                  <a:pt x="5722554" y="0"/>
                  <a:pt x="5732230" y="0"/>
                </a:cubicBezTo>
                <a:lnTo>
                  <a:pt x="5798594" y="0"/>
                </a:lnTo>
                <a:lnTo>
                  <a:pt x="5799962" y="0"/>
                </a:lnTo>
                <a:cubicBezTo>
                  <a:pt x="5799962" y="0"/>
                  <a:pt x="5799962" y="0"/>
                  <a:pt x="6338565" y="0"/>
                </a:cubicBezTo>
                <a:lnTo>
                  <a:pt x="6649966" y="0"/>
                </a:lnTo>
                <a:lnTo>
                  <a:pt x="6730668" y="0"/>
                </a:lnTo>
                <a:lnTo>
                  <a:pt x="7178721" y="0"/>
                </a:lnTo>
                <a:lnTo>
                  <a:pt x="7277889" y="0"/>
                </a:lnTo>
                <a:lnTo>
                  <a:pt x="7782893" y="0"/>
                </a:lnTo>
                <a:lnTo>
                  <a:pt x="8006080" y="0"/>
                </a:lnTo>
                <a:cubicBezTo>
                  <a:pt x="8015756" y="0"/>
                  <a:pt x="8025432" y="5258"/>
                  <a:pt x="8030270" y="10516"/>
                </a:cubicBezTo>
                <a:cubicBezTo>
                  <a:pt x="8030270" y="10516"/>
                  <a:pt x="8035108" y="10516"/>
                  <a:pt x="8035108" y="15774"/>
                </a:cubicBezTo>
                <a:cubicBezTo>
                  <a:pt x="8035108" y="15774"/>
                  <a:pt x="8035108" y="15774"/>
                  <a:pt x="8393118" y="404863"/>
                </a:cubicBezTo>
                <a:cubicBezTo>
                  <a:pt x="8407632" y="415379"/>
                  <a:pt x="8407632" y="436411"/>
                  <a:pt x="8393118" y="452185"/>
                </a:cubicBezTo>
                <a:cubicBezTo>
                  <a:pt x="8393118" y="452185"/>
                  <a:pt x="8393118" y="452185"/>
                  <a:pt x="8035108" y="841273"/>
                </a:cubicBezTo>
                <a:cubicBezTo>
                  <a:pt x="8035108" y="841273"/>
                  <a:pt x="8030270" y="841273"/>
                  <a:pt x="8030270" y="846531"/>
                </a:cubicBezTo>
                <a:cubicBezTo>
                  <a:pt x="8025432" y="851789"/>
                  <a:pt x="8015756" y="857047"/>
                  <a:pt x="8006080" y="857047"/>
                </a:cubicBezTo>
                <a:cubicBezTo>
                  <a:pt x="8006080" y="857047"/>
                  <a:pt x="8006080" y="857047"/>
                  <a:pt x="7889742" y="857047"/>
                </a:cubicBezTo>
                <a:lnTo>
                  <a:pt x="7782893" y="857047"/>
                </a:lnTo>
                <a:lnTo>
                  <a:pt x="7776190" y="857047"/>
                </a:lnTo>
                <a:lnTo>
                  <a:pt x="7730315" y="857047"/>
                </a:lnTo>
                <a:lnTo>
                  <a:pt x="7729264" y="857047"/>
                </a:lnTo>
                <a:lnTo>
                  <a:pt x="7601893" y="857047"/>
                </a:lnTo>
                <a:lnTo>
                  <a:pt x="7467477" y="857047"/>
                </a:lnTo>
                <a:lnTo>
                  <a:pt x="7353856" y="857047"/>
                </a:lnTo>
                <a:lnTo>
                  <a:pt x="7075374" y="857047"/>
                </a:lnTo>
                <a:lnTo>
                  <a:pt x="6944929" y="857047"/>
                </a:lnTo>
                <a:lnTo>
                  <a:pt x="6528153" y="857047"/>
                </a:lnTo>
                <a:lnTo>
                  <a:pt x="6334891" y="857047"/>
                </a:lnTo>
                <a:lnTo>
                  <a:pt x="5799962" y="857047"/>
                </a:lnTo>
                <a:cubicBezTo>
                  <a:pt x="5799962" y="857047"/>
                  <a:pt x="5799962" y="857047"/>
                  <a:pt x="5722554" y="857047"/>
                </a:cubicBezTo>
                <a:cubicBezTo>
                  <a:pt x="5722554" y="857047"/>
                  <a:pt x="5722554" y="857047"/>
                  <a:pt x="5648775" y="857047"/>
                </a:cubicBezTo>
                <a:lnTo>
                  <a:pt x="5483520" y="857047"/>
                </a:lnTo>
                <a:lnTo>
                  <a:pt x="5473550" y="857047"/>
                </a:lnTo>
                <a:cubicBezTo>
                  <a:pt x="5390548" y="857047"/>
                  <a:pt x="5279879" y="857047"/>
                  <a:pt x="5132321" y="857047"/>
                </a:cubicBezTo>
                <a:cubicBezTo>
                  <a:pt x="5132321" y="857047"/>
                  <a:pt x="5132321" y="857047"/>
                  <a:pt x="5047108" y="857047"/>
                </a:cubicBezTo>
                <a:lnTo>
                  <a:pt x="4954764" y="857047"/>
                </a:lnTo>
                <a:lnTo>
                  <a:pt x="4930335" y="857047"/>
                </a:lnTo>
                <a:cubicBezTo>
                  <a:pt x="4829342" y="857047"/>
                  <a:pt x="4677853" y="857047"/>
                  <a:pt x="4450619" y="857047"/>
                </a:cubicBezTo>
                <a:lnTo>
                  <a:pt x="4350592" y="857047"/>
                </a:lnTo>
                <a:lnTo>
                  <a:pt x="4335538" y="857047"/>
                </a:lnTo>
                <a:lnTo>
                  <a:pt x="4230161" y="857047"/>
                </a:lnTo>
                <a:lnTo>
                  <a:pt x="4215812" y="857047"/>
                </a:lnTo>
                <a:lnTo>
                  <a:pt x="4115374" y="857047"/>
                </a:lnTo>
                <a:lnTo>
                  <a:pt x="4049804" y="857047"/>
                </a:lnTo>
                <a:lnTo>
                  <a:pt x="3842757" y="857047"/>
                </a:lnTo>
                <a:lnTo>
                  <a:pt x="3614977" y="857047"/>
                </a:lnTo>
                <a:lnTo>
                  <a:pt x="3516436" y="857047"/>
                </a:lnTo>
                <a:cubicBezTo>
                  <a:pt x="3516436" y="857047"/>
                  <a:pt x="3516436" y="857047"/>
                  <a:pt x="3452333" y="857047"/>
                </a:cubicBezTo>
                <a:lnTo>
                  <a:pt x="3311869" y="857047"/>
                </a:lnTo>
                <a:lnTo>
                  <a:pt x="3300088" y="857047"/>
                </a:lnTo>
                <a:lnTo>
                  <a:pt x="3272588" y="857047"/>
                </a:lnTo>
                <a:lnTo>
                  <a:pt x="3179295" y="857047"/>
                </a:lnTo>
                <a:lnTo>
                  <a:pt x="3003610" y="857047"/>
                </a:lnTo>
                <a:lnTo>
                  <a:pt x="2997618" y="857047"/>
                </a:lnTo>
                <a:cubicBezTo>
                  <a:pt x="2683367" y="857047"/>
                  <a:pt x="2054864" y="857047"/>
                  <a:pt x="797860" y="857047"/>
                </a:cubicBezTo>
                <a:cubicBezTo>
                  <a:pt x="797860" y="857047"/>
                  <a:pt x="797860" y="857047"/>
                  <a:pt x="0" y="857047"/>
                </a:cubicBezTo>
                <a:cubicBezTo>
                  <a:pt x="0" y="857047"/>
                  <a:pt x="0" y="857047"/>
                  <a:pt x="0" y="0"/>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noAutofit/>
          </a:bodyPr>
          <a:lstStyle/>
          <a:p>
            <a:endParaRPr lang="en-US" dirty="0"/>
          </a:p>
        </p:txBody>
      </p:sp>
      <p:sp>
        <p:nvSpPr>
          <p:cNvPr id="3" name="Subtitle 2">
            <a:extLst>
              <a:ext uri="{FF2B5EF4-FFF2-40B4-BE49-F238E27FC236}">
                <a16:creationId xmlns:a16="http://schemas.microsoft.com/office/drawing/2014/main" id="{DECEABD5-59CE-4D0A-8DCB-A028EE559D15}"/>
              </a:ext>
            </a:extLst>
          </p:cNvPr>
          <p:cNvSpPr>
            <a:spLocks noGrp="1"/>
          </p:cNvSpPr>
          <p:nvPr>
            <p:ph type="subTitle" idx="1"/>
          </p:nvPr>
        </p:nvSpPr>
        <p:spPr>
          <a:xfrm>
            <a:off x="540278" y="5189400"/>
            <a:ext cx="6692953" cy="544260"/>
          </a:xfrm>
        </p:spPr>
        <p:txBody>
          <a:bodyPr anchor="ctr">
            <a:normAutofit/>
          </a:bodyPr>
          <a:lstStyle/>
          <a:p>
            <a:pPr>
              <a:lnSpc>
                <a:spcPct val="90000"/>
              </a:lnSpc>
            </a:pPr>
            <a:r>
              <a:rPr lang="en-US" sz="1600" dirty="0">
                <a:solidFill>
                  <a:srgbClr val="FEFFFF"/>
                </a:solidFill>
              </a:rPr>
              <a:t>Presented by the Office of Library and Information Services</a:t>
            </a:r>
            <a:br>
              <a:rPr lang="en-US" sz="1600" dirty="0">
                <a:solidFill>
                  <a:srgbClr val="FEFFFF"/>
                </a:solidFill>
              </a:rPr>
            </a:br>
            <a:r>
              <a:rPr lang="en-US" sz="1600" dirty="0">
                <a:solidFill>
                  <a:srgbClr val="FEFFFF"/>
                </a:solidFill>
              </a:rPr>
              <a:t>October 7, 2019</a:t>
            </a:r>
          </a:p>
        </p:txBody>
      </p:sp>
      <p:pic>
        <p:nvPicPr>
          <p:cNvPr id="7" name="Picture 6">
            <a:extLst>
              <a:ext uri="{FF2B5EF4-FFF2-40B4-BE49-F238E27FC236}">
                <a16:creationId xmlns:a16="http://schemas.microsoft.com/office/drawing/2014/main" id="{E8EE7546-2E7F-49FB-BBC8-0DE5440074EB}"/>
              </a:ext>
            </a:extLst>
          </p:cNvPr>
          <p:cNvPicPr>
            <a:picLocks noChangeAspect="1"/>
          </p:cNvPicPr>
          <p:nvPr/>
        </p:nvPicPr>
        <p:blipFill>
          <a:blip r:embed="rId4"/>
          <a:stretch>
            <a:fillRect/>
          </a:stretch>
        </p:blipFill>
        <p:spPr>
          <a:xfrm>
            <a:off x="8504253" y="4083321"/>
            <a:ext cx="2724242" cy="1239530"/>
          </a:xfrm>
          <a:prstGeom prst="rect">
            <a:avLst/>
          </a:prstGeom>
        </p:spPr>
      </p:pic>
    </p:spTree>
    <p:extLst>
      <p:ext uri="{BB962C8B-B14F-4D97-AF65-F5344CB8AC3E}">
        <p14:creationId xmlns:p14="http://schemas.microsoft.com/office/powerpoint/2010/main" val="800816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0066C-DA7A-4CCE-9299-5DAE52B913C5}"/>
              </a:ext>
            </a:extLst>
          </p:cNvPr>
          <p:cNvSpPr>
            <a:spLocks noGrp="1"/>
          </p:cNvSpPr>
          <p:nvPr>
            <p:ph type="title"/>
          </p:nvPr>
        </p:nvSpPr>
        <p:spPr/>
        <p:txBody>
          <a:bodyPr/>
          <a:lstStyle/>
          <a:p>
            <a:r>
              <a:rPr lang="en-US" dirty="0"/>
              <a:t>Project Design continued</a:t>
            </a:r>
          </a:p>
        </p:txBody>
      </p:sp>
      <p:sp>
        <p:nvSpPr>
          <p:cNvPr id="3" name="Content Placeholder 2">
            <a:extLst>
              <a:ext uri="{FF2B5EF4-FFF2-40B4-BE49-F238E27FC236}">
                <a16:creationId xmlns:a16="http://schemas.microsoft.com/office/drawing/2014/main" id="{4D85E223-04E8-47EB-8982-453D27C1587D}"/>
              </a:ext>
            </a:extLst>
          </p:cNvPr>
          <p:cNvSpPr>
            <a:spLocks noGrp="1"/>
          </p:cNvSpPr>
          <p:nvPr>
            <p:ph idx="1"/>
          </p:nvPr>
        </p:nvSpPr>
        <p:spPr/>
        <p:txBody>
          <a:bodyPr/>
          <a:lstStyle/>
          <a:p>
            <a:pPr lvl="0">
              <a:buClr>
                <a:srgbClr val="A53010"/>
              </a:buClr>
            </a:pPr>
            <a:r>
              <a:rPr lang="en-US" sz="2000" dirty="0">
                <a:solidFill>
                  <a:prstClr val="black">
                    <a:lumMod val="75000"/>
                    <a:lumOff val="25000"/>
                  </a:prstClr>
                </a:solidFill>
              </a:rPr>
              <a:t>How you will publicize the project and connect with possible participants?</a:t>
            </a:r>
          </a:p>
          <a:p>
            <a:pPr lvl="1">
              <a:buClr>
                <a:srgbClr val="A53010"/>
              </a:buClr>
            </a:pPr>
            <a:r>
              <a:rPr lang="en-US" sz="1800" dirty="0">
                <a:solidFill>
                  <a:prstClr val="black">
                    <a:lumMod val="75000"/>
                    <a:lumOff val="25000"/>
                  </a:prstClr>
                </a:solidFill>
              </a:rPr>
              <a:t>i.e., how will the community know about the project and how it can participate</a:t>
            </a:r>
          </a:p>
          <a:p>
            <a:pPr lvl="2">
              <a:buClr>
                <a:srgbClr val="A53010"/>
              </a:buClr>
            </a:pPr>
            <a:r>
              <a:rPr lang="en-US" sz="1600" dirty="0">
                <a:solidFill>
                  <a:prstClr val="black">
                    <a:lumMod val="75000"/>
                    <a:lumOff val="25000"/>
                  </a:prstClr>
                </a:solidFill>
              </a:rPr>
              <a:t>e.g., how will families learn about the program;</a:t>
            </a:r>
          </a:p>
          <a:p>
            <a:pPr lvl="2">
              <a:buClr>
                <a:srgbClr val="A53010"/>
              </a:buClr>
            </a:pPr>
            <a:r>
              <a:rPr lang="en-US" sz="1600" dirty="0">
                <a:solidFill>
                  <a:prstClr val="black">
                    <a:lumMod val="75000"/>
                    <a:lumOff val="25000"/>
                  </a:prstClr>
                </a:solidFill>
              </a:rPr>
              <a:t>e.g., how will children who go to the rec center hear about the program and bring the information home to their caregivers</a:t>
            </a:r>
            <a:endParaRPr lang="en-US" dirty="0">
              <a:solidFill>
                <a:prstClr val="black">
                  <a:lumMod val="75000"/>
                  <a:lumOff val="25000"/>
                </a:prstClr>
              </a:solidFill>
            </a:endParaRPr>
          </a:p>
          <a:p>
            <a:pPr lvl="0">
              <a:buClr>
                <a:srgbClr val="A53010"/>
              </a:buClr>
            </a:pPr>
            <a:r>
              <a:rPr lang="en-US" sz="2000" dirty="0">
                <a:solidFill>
                  <a:prstClr val="black">
                    <a:lumMod val="75000"/>
                    <a:lumOff val="25000"/>
                  </a:prstClr>
                </a:solidFill>
              </a:rPr>
              <a:t>Create a project timeline with milestones</a:t>
            </a:r>
          </a:p>
          <a:p>
            <a:pPr lvl="1">
              <a:buClr>
                <a:srgbClr val="A53010"/>
              </a:buClr>
            </a:pPr>
            <a:r>
              <a:rPr lang="en-US" sz="1800" dirty="0">
                <a:solidFill>
                  <a:prstClr val="black">
                    <a:lumMod val="75000"/>
                    <a:lumOff val="25000"/>
                  </a:prstClr>
                </a:solidFill>
              </a:rPr>
              <a:t>i.e., a sequence of activities (purchase the supplies/by date, assemble the kits/by date, publicize the project/beginning date, etc.)</a:t>
            </a:r>
          </a:p>
          <a:p>
            <a:endParaRPr lang="en-US" dirty="0"/>
          </a:p>
        </p:txBody>
      </p:sp>
    </p:spTree>
    <p:extLst>
      <p:ext uri="{BB962C8B-B14F-4D97-AF65-F5344CB8AC3E}">
        <p14:creationId xmlns:p14="http://schemas.microsoft.com/office/powerpoint/2010/main" val="2925164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069CB-2A77-42DB-9458-53437FD4DFB9}"/>
              </a:ext>
            </a:extLst>
          </p:cNvPr>
          <p:cNvSpPr>
            <a:spLocks noGrp="1"/>
          </p:cNvSpPr>
          <p:nvPr>
            <p:ph type="title"/>
          </p:nvPr>
        </p:nvSpPr>
        <p:spPr/>
        <p:txBody>
          <a:bodyPr/>
          <a:lstStyle/>
          <a:p>
            <a:r>
              <a:rPr lang="en-US" dirty="0"/>
              <a:t>Evaluation Plan</a:t>
            </a:r>
          </a:p>
        </p:txBody>
      </p:sp>
      <p:sp>
        <p:nvSpPr>
          <p:cNvPr id="3" name="Content Placeholder 2">
            <a:extLst>
              <a:ext uri="{FF2B5EF4-FFF2-40B4-BE49-F238E27FC236}">
                <a16:creationId xmlns:a16="http://schemas.microsoft.com/office/drawing/2014/main" id="{A7F96626-CEBA-4F3E-BAD1-FEDE45E0CDC9}"/>
              </a:ext>
            </a:extLst>
          </p:cNvPr>
          <p:cNvSpPr>
            <a:spLocks noGrp="1"/>
          </p:cNvSpPr>
          <p:nvPr>
            <p:ph idx="1"/>
          </p:nvPr>
        </p:nvSpPr>
        <p:spPr>
          <a:xfrm>
            <a:off x="2589212" y="1512277"/>
            <a:ext cx="8915400" cy="4398945"/>
          </a:xfrm>
        </p:spPr>
        <p:txBody>
          <a:bodyPr>
            <a:normAutofit/>
          </a:bodyPr>
          <a:lstStyle/>
          <a:p>
            <a:r>
              <a:rPr lang="en-US" sz="2000" dirty="0"/>
              <a:t>Why is evaluation important?</a:t>
            </a:r>
          </a:p>
          <a:p>
            <a:pPr lvl="1"/>
            <a:r>
              <a:rPr lang="en-US" sz="2000" dirty="0"/>
              <a:t>It tells you and the grantor (OLIS) if a project was successful, i.e., the project met its goals and intended outcomes</a:t>
            </a:r>
          </a:p>
          <a:p>
            <a:pPr lvl="2"/>
            <a:r>
              <a:rPr lang="en-US" sz="1800" dirty="0"/>
              <a:t>Even if the project isn’t successful, evaluation tells you what didn’t work and why</a:t>
            </a:r>
          </a:p>
          <a:p>
            <a:pPr lvl="1"/>
            <a:r>
              <a:rPr lang="en-US" sz="2000" dirty="0"/>
              <a:t>Evaluation focuses on participants, not things or activities that don’t involve participants (e.g., purchasing supplies)</a:t>
            </a:r>
          </a:p>
          <a:p>
            <a:pPr lvl="1"/>
            <a:r>
              <a:rPr lang="en-US" sz="2000" dirty="0"/>
              <a:t>Evaluation indicates whether or not your audience benefitted from the project</a:t>
            </a:r>
          </a:p>
          <a:p>
            <a:pPr lvl="1"/>
            <a:r>
              <a:rPr lang="en-US" sz="2000" dirty="0"/>
              <a:t>Evaluation identifies the outcomes that came about as a result of the project</a:t>
            </a:r>
          </a:p>
          <a:p>
            <a:pPr lvl="1"/>
            <a:endParaRPr lang="en-US" dirty="0"/>
          </a:p>
        </p:txBody>
      </p:sp>
    </p:spTree>
    <p:extLst>
      <p:ext uri="{BB962C8B-B14F-4D97-AF65-F5344CB8AC3E}">
        <p14:creationId xmlns:p14="http://schemas.microsoft.com/office/powerpoint/2010/main" val="3831706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34EA9-FDC7-44A3-965D-C2A4170AAA6E}"/>
              </a:ext>
            </a:extLst>
          </p:cNvPr>
          <p:cNvSpPr>
            <a:spLocks noGrp="1"/>
          </p:cNvSpPr>
          <p:nvPr>
            <p:ph type="title"/>
          </p:nvPr>
        </p:nvSpPr>
        <p:spPr/>
        <p:txBody>
          <a:bodyPr/>
          <a:lstStyle/>
          <a:p>
            <a:r>
              <a:rPr lang="en-US" dirty="0"/>
              <a:t>Evaluation Plan continued</a:t>
            </a:r>
          </a:p>
        </p:txBody>
      </p:sp>
      <p:sp>
        <p:nvSpPr>
          <p:cNvPr id="3" name="Content Placeholder 2">
            <a:extLst>
              <a:ext uri="{FF2B5EF4-FFF2-40B4-BE49-F238E27FC236}">
                <a16:creationId xmlns:a16="http://schemas.microsoft.com/office/drawing/2014/main" id="{46412D6B-8034-4334-A691-81092F2B96A8}"/>
              </a:ext>
            </a:extLst>
          </p:cNvPr>
          <p:cNvSpPr>
            <a:spLocks noGrp="1"/>
          </p:cNvSpPr>
          <p:nvPr>
            <p:ph idx="1"/>
          </p:nvPr>
        </p:nvSpPr>
        <p:spPr/>
        <p:txBody>
          <a:bodyPr/>
          <a:lstStyle/>
          <a:p>
            <a:pPr lvl="0">
              <a:buClr>
                <a:srgbClr val="A53010"/>
              </a:buClr>
            </a:pPr>
            <a:r>
              <a:rPr lang="en-US" sz="2000" dirty="0">
                <a:solidFill>
                  <a:prstClr val="black">
                    <a:lumMod val="75000"/>
                    <a:lumOff val="25000"/>
                  </a:prstClr>
                </a:solidFill>
              </a:rPr>
              <a:t>Indicate which parts of the project will be evaluated and how</a:t>
            </a:r>
          </a:p>
          <a:p>
            <a:pPr lvl="2">
              <a:buClr>
                <a:srgbClr val="A53010"/>
              </a:buClr>
            </a:pPr>
            <a:r>
              <a:rPr lang="en-US" sz="2000" dirty="0">
                <a:solidFill>
                  <a:prstClr val="black">
                    <a:lumMod val="75000"/>
                    <a:lumOff val="25000"/>
                  </a:prstClr>
                </a:solidFill>
              </a:rPr>
              <a:t>e.g., children who participate in the activity are confident about the STEM skills they acquired</a:t>
            </a:r>
          </a:p>
          <a:p>
            <a:pPr lvl="2">
              <a:buClr>
                <a:srgbClr val="A53010"/>
              </a:buClr>
            </a:pPr>
            <a:r>
              <a:rPr lang="en-US" sz="2000" dirty="0">
                <a:solidFill>
                  <a:prstClr val="black">
                    <a:lumMod val="75000"/>
                    <a:lumOff val="25000"/>
                  </a:prstClr>
                </a:solidFill>
              </a:rPr>
              <a:t> </a:t>
            </a:r>
            <a:r>
              <a:rPr lang="en-US" sz="2000" i="1" dirty="0">
                <a:solidFill>
                  <a:prstClr val="black">
                    <a:lumMod val="75000"/>
                    <a:lumOff val="25000"/>
                  </a:prstClr>
                </a:solidFill>
              </a:rPr>
              <a:t>don’t</a:t>
            </a:r>
            <a:r>
              <a:rPr lang="en-US" sz="2000" dirty="0">
                <a:solidFill>
                  <a:prstClr val="black">
                    <a:lumMod val="75000"/>
                    <a:lumOff val="25000"/>
                  </a:prstClr>
                </a:solidFill>
              </a:rPr>
              <a:t> evaluate the activity of purchasing supplies</a:t>
            </a:r>
          </a:p>
          <a:p>
            <a:pPr lvl="1">
              <a:buClr>
                <a:srgbClr val="A53010"/>
              </a:buClr>
            </a:pPr>
            <a:r>
              <a:rPr lang="en-US" sz="2000" dirty="0">
                <a:solidFill>
                  <a:prstClr val="black">
                    <a:lumMod val="75000"/>
                    <a:lumOff val="25000"/>
                  </a:prstClr>
                </a:solidFill>
              </a:rPr>
              <a:t>State how you will know that the project met its intended goals and outcomes</a:t>
            </a:r>
          </a:p>
          <a:p>
            <a:pPr lvl="1">
              <a:buClr>
                <a:srgbClr val="A53010"/>
              </a:buClr>
            </a:pPr>
            <a:r>
              <a:rPr lang="en-US" sz="2000" dirty="0">
                <a:solidFill>
                  <a:prstClr val="black">
                    <a:lumMod val="75000"/>
                    <a:lumOff val="25000"/>
                  </a:prstClr>
                </a:solidFill>
              </a:rPr>
              <a:t>Specify any evaluation tools or models that will be used to measure success</a:t>
            </a:r>
          </a:p>
          <a:p>
            <a:pPr lvl="2">
              <a:buClr>
                <a:srgbClr val="A53010"/>
              </a:buClr>
            </a:pPr>
            <a:r>
              <a:rPr lang="en-US" sz="1800" dirty="0">
                <a:solidFill>
                  <a:prstClr val="black">
                    <a:lumMod val="75000"/>
                    <a:lumOff val="25000"/>
                  </a:prstClr>
                </a:solidFill>
              </a:rPr>
              <a:t>e.g., PLA’s Project Outcome surveys, IMLS surveys supplied by OLIS</a:t>
            </a:r>
          </a:p>
          <a:p>
            <a:pPr marL="0" indent="0">
              <a:buNone/>
            </a:pPr>
            <a:endParaRPr lang="en-US" dirty="0"/>
          </a:p>
        </p:txBody>
      </p:sp>
    </p:spTree>
    <p:extLst>
      <p:ext uri="{BB962C8B-B14F-4D97-AF65-F5344CB8AC3E}">
        <p14:creationId xmlns:p14="http://schemas.microsoft.com/office/powerpoint/2010/main" val="3894970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AD8BB-0B98-4EA6-AA51-4085EE51F3A5}"/>
              </a:ext>
            </a:extLst>
          </p:cNvPr>
          <p:cNvSpPr>
            <a:spLocks noGrp="1"/>
          </p:cNvSpPr>
          <p:nvPr>
            <p:ph type="title"/>
          </p:nvPr>
        </p:nvSpPr>
        <p:spPr/>
        <p:txBody>
          <a:bodyPr/>
          <a:lstStyle/>
          <a:p>
            <a:r>
              <a:rPr lang="en-US" dirty="0"/>
              <a:t>Outcomes? Outputs?</a:t>
            </a:r>
          </a:p>
        </p:txBody>
      </p:sp>
      <p:sp>
        <p:nvSpPr>
          <p:cNvPr id="3" name="Content Placeholder 2">
            <a:extLst>
              <a:ext uri="{FF2B5EF4-FFF2-40B4-BE49-F238E27FC236}">
                <a16:creationId xmlns:a16="http://schemas.microsoft.com/office/drawing/2014/main" id="{C6B339E3-D1C2-4E2A-8308-F73774C3703D}"/>
              </a:ext>
            </a:extLst>
          </p:cNvPr>
          <p:cNvSpPr>
            <a:spLocks noGrp="1"/>
          </p:cNvSpPr>
          <p:nvPr>
            <p:ph idx="1"/>
          </p:nvPr>
        </p:nvSpPr>
        <p:spPr/>
        <p:txBody>
          <a:bodyPr/>
          <a:lstStyle/>
          <a:p>
            <a:r>
              <a:rPr lang="en-US" b="1" dirty="0"/>
              <a:t>Outcomes:</a:t>
            </a:r>
            <a:r>
              <a:rPr lang="en-US" dirty="0"/>
              <a:t> Knowledge transferred or behaviors changed, that is, the good that is done as evidenced by the target audience’s changed or improved skills, attitudes, knowledge, behaviors, status, or life conditions brought about by experiencing a program. </a:t>
            </a:r>
          </a:p>
          <a:p>
            <a:pPr lvl="1"/>
            <a:r>
              <a:rPr lang="en-US" dirty="0"/>
              <a:t>Outcomes rarely include institutional benefits, outcomes generally benefit people.</a:t>
            </a:r>
          </a:p>
          <a:p>
            <a:r>
              <a:rPr lang="en-US" b="1" dirty="0"/>
              <a:t>Outputs:</a:t>
            </a:r>
            <a:r>
              <a:rPr lang="en-US" dirty="0"/>
              <a:t> the amount of something produced, that is, how much is done.</a:t>
            </a:r>
          </a:p>
          <a:p>
            <a:pPr lvl="1"/>
            <a:r>
              <a:rPr lang="en-US" dirty="0"/>
              <a:t>Outputs are measurable or countable.</a:t>
            </a:r>
          </a:p>
        </p:txBody>
      </p:sp>
    </p:spTree>
    <p:extLst>
      <p:ext uri="{BB962C8B-B14F-4D97-AF65-F5344CB8AC3E}">
        <p14:creationId xmlns:p14="http://schemas.microsoft.com/office/powerpoint/2010/main" val="73904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91642-75A9-4A70-B2D8-82FD4B562E46}"/>
              </a:ext>
            </a:extLst>
          </p:cNvPr>
          <p:cNvSpPr>
            <a:spLocks noGrp="1"/>
          </p:cNvSpPr>
          <p:nvPr>
            <p:ph type="title"/>
          </p:nvPr>
        </p:nvSpPr>
        <p:spPr/>
        <p:txBody>
          <a:bodyPr/>
          <a:lstStyle/>
          <a:p>
            <a:r>
              <a:rPr lang="en-US" dirty="0"/>
              <a:t>What are the differences between outputs and outcomes?</a:t>
            </a:r>
          </a:p>
        </p:txBody>
      </p:sp>
      <p:sp>
        <p:nvSpPr>
          <p:cNvPr id="3" name="Content Placeholder 2">
            <a:extLst>
              <a:ext uri="{FF2B5EF4-FFF2-40B4-BE49-F238E27FC236}">
                <a16:creationId xmlns:a16="http://schemas.microsoft.com/office/drawing/2014/main" id="{55E62B2D-B941-43F6-A567-A06898F81008}"/>
              </a:ext>
            </a:extLst>
          </p:cNvPr>
          <p:cNvSpPr>
            <a:spLocks noGrp="1"/>
          </p:cNvSpPr>
          <p:nvPr>
            <p:ph idx="1"/>
          </p:nvPr>
        </p:nvSpPr>
        <p:spPr/>
        <p:txBody>
          <a:bodyPr/>
          <a:lstStyle/>
          <a:p>
            <a:r>
              <a:rPr lang="en-US" dirty="0"/>
              <a:t>Outputs are measures of the volume of a program's activity, e.g., </a:t>
            </a:r>
          </a:p>
          <a:p>
            <a:pPr lvl="1"/>
            <a:r>
              <a:rPr lang="en-US" dirty="0"/>
              <a:t>number of products created or delivered,</a:t>
            </a:r>
          </a:p>
          <a:p>
            <a:pPr lvl="1"/>
            <a:r>
              <a:rPr lang="en-US" dirty="0"/>
              <a:t>number of people served or who attended a program, or</a:t>
            </a:r>
          </a:p>
          <a:p>
            <a:pPr lvl="1"/>
            <a:r>
              <a:rPr lang="en-US" dirty="0"/>
              <a:t>number of activities carried out. </a:t>
            </a:r>
          </a:p>
          <a:p>
            <a:r>
              <a:rPr lang="en-US" dirty="0"/>
              <a:t>Outcomes, by contrast, are how people benefitted by experiencing the project outputs, e.g.,</a:t>
            </a:r>
          </a:p>
          <a:p>
            <a:pPr lvl="1"/>
            <a:r>
              <a:rPr lang="en-US" dirty="0"/>
              <a:t>how a person benefited by attending one of the workshops “After completing training</a:t>
            </a:r>
            <a:r>
              <a:rPr lang="en-US" i="1" dirty="0"/>
              <a:t>, library staff </a:t>
            </a:r>
            <a:r>
              <a:rPr lang="en-US" dirty="0"/>
              <a:t>have the </a:t>
            </a:r>
            <a:r>
              <a:rPr lang="en-US" i="1" dirty="0"/>
              <a:t>confidence</a:t>
            </a:r>
            <a:r>
              <a:rPr lang="en-US" dirty="0"/>
              <a:t> to creatively engage patrons in library programming.”</a:t>
            </a:r>
          </a:p>
        </p:txBody>
      </p:sp>
    </p:spTree>
    <p:extLst>
      <p:ext uri="{BB962C8B-B14F-4D97-AF65-F5344CB8AC3E}">
        <p14:creationId xmlns:p14="http://schemas.microsoft.com/office/powerpoint/2010/main" val="4057403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2"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3"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4"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5"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6"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7"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8"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9"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0"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1"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2"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3"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5" name="Group 24">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6"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7"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8"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9"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0"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1"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2"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3"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4"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5"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6"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7"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9" name="Rectangle 38">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1" name="Freeform 11">
            <a:extLst>
              <a:ext uri="{FF2B5EF4-FFF2-40B4-BE49-F238E27FC236}">
                <a16:creationId xmlns:a16="http://schemas.microsoft.com/office/drawing/2014/main" id="{7326F4E6-9131-42DA-97B2-0BA8D1E25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a:extLst>
              <a:ext uri="{FF2B5EF4-FFF2-40B4-BE49-F238E27FC236}">
                <a16:creationId xmlns:a16="http://schemas.microsoft.com/office/drawing/2014/main" id="{AD7A2B8D-BC27-47AC-9942-F3CD11D8CE09}"/>
              </a:ext>
            </a:extLst>
          </p:cNvPr>
          <p:cNvSpPr>
            <a:spLocks noGrp="1"/>
          </p:cNvSpPr>
          <p:nvPr>
            <p:ph type="title"/>
          </p:nvPr>
        </p:nvSpPr>
        <p:spPr>
          <a:xfrm>
            <a:off x="1687669" y="624110"/>
            <a:ext cx="4137059" cy="1280890"/>
          </a:xfrm>
        </p:spPr>
        <p:txBody>
          <a:bodyPr vert="horz" lIns="91440" tIns="45720" rIns="91440" bIns="45720" rtlCol="0" anchor="t">
            <a:normAutofit/>
          </a:bodyPr>
          <a:lstStyle/>
          <a:p>
            <a:r>
              <a:rPr lang="en-US" sz="3200" dirty="0"/>
              <a:t>Budget</a:t>
            </a:r>
          </a:p>
        </p:txBody>
      </p:sp>
      <p:sp>
        <p:nvSpPr>
          <p:cNvPr id="5" name="Text Placeholder 4">
            <a:extLst>
              <a:ext uri="{FF2B5EF4-FFF2-40B4-BE49-F238E27FC236}">
                <a16:creationId xmlns:a16="http://schemas.microsoft.com/office/drawing/2014/main" id="{850B15FE-532A-4C94-9788-2DC4F9974B6B}"/>
              </a:ext>
            </a:extLst>
          </p:cNvPr>
          <p:cNvSpPr>
            <a:spLocks noGrp="1"/>
          </p:cNvSpPr>
          <p:nvPr>
            <p:ph type="body" sz="half" idx="2"/>
          </p:nvPr>
        </p:nvSpPr>
        <p:spPr>
          <a:xfrm>
            <a:off x="1683956" y="2133600"/>
            <a:ext cx="4140772" cy="3777622"/>
          </a:xfrm>
        </p:spPr>
        <p:txBody>
          <a:bodyPr vert="horz" lIns="91440" tIns="45720" rIns="91440" bIns="45720" rtlCol="0">
            <a:normAutofit/>
          </a:bodyPr>
          <a:lstStyle/>
          <a:p>
            <a:pPr marL="285750" indent="-285750">
              <a:buFont typeface="Wingdings 3" charset="2"/>
              <a:buChar char=""/>
            </a:pPr>
            <a:r>
              <a:rPr lang="en-US" dirty="0">
                <a:solidFill>
                  <a:srgbClr val="000000"/>
                </a:solidFill>
              </a:rPr>
              <a:t>Correctly assign expenses to the right budget categories</a:t>
            </a:r>
          </a:p>
          <a:p>
            <a:pPr marL="742950" lvl="1" indent="-285750">
              <a:buFont typeface="Wingdings 3" charset="2"/>
              <a:buChar char=""/>
            </a:pPr>
            <a:r>
              <a:rPr lang="en-US" dirty="0">
                <a:solidFill>
                  <a:srgbClr val="000000"/>
                </a:solidFill>
              </a:rPr>
              <a:t>Refer to the Definitions of Terms (App. 1)</a:t>
            </a:r>
          </a:p>
          <a:p>
            <a:pPr marL="742950" lvl="1" indent="-285750">
              <a:buFont typeface="Wingdings 3" charset="2"/>
              <a:buChar char=""/>
            </a:pPr>
            <a:endParaRPr lang="en-US" dirty="0">
              <a:solidFill>
                <a:srgbClr val="000000"/>
              </a:solidFill>
            </a:endParaRPr>
          </a:p>
          <a:p>
            <a:pPr marL="285750" lvl="0" indent="-285750">
              <a:buFont typeface="Wingdings 3" charset="2"/>
              <a:buChar char=""/>
            </a:pPr>
            <a:r>
              <a:rPr lang="en-US" dirty="0">
                <a:solidFill>
                  <a:srgbClr val="000000"/>
                </a:solidFill>
              </a:rPr>
              <a:t>Cash Match NOT required, but use if</a:t>
            </a:r>
          </a:p>
          <a:p>
            <a:pPr marL="742950" lvl="1" indent="-285750">
              <a:buFont typeface="Wingdings 3" charset="2"/>
              <a:buChar char=""/>
            </a:pPr>
            <a:r>
              <a:rPr lang="en-US" dirty="0">
                <a:solidFill>
                  <a:srgbClr val="000000"/>
                </a:solidFill>
              </a:rPr>
              <a:t>the library is contributing actual funds toward a cost or</a:t>
            </a:r>
          </a:p>
          <a:p>
            <a:pPr marL="742950" lvl="1" indent="-285750">
              <a:buFont typeface="Wingdings 3" charset="2"/>
              <a:buChar char=""/>
            </a:pPr>
            <a:r>
              <a:rPr lang="en-US" dirty="0">
                <a:solidFill>
                  <a:srgbClr val="000000"/>
                </a:solidFill>
              </a:rPr>
              <a:t>if a partner organization is contributing funds or</a:t>
            </a:r>
          </a:p>
          <a:p>
            <a:pPr marL="742950" lvl="1" indent="-285750">
              <a:buFont typeface="Wingdings 3" charset="2"/>
              <a:buChar char=""/>
            </a:pPr>
            <a:r>
              <a:rPr lang="en-US" dirty="0">
                <a:solidFill>
                  <a:srgbClr val="000000"/>
                </a:solidFill>
              </a:rPr>
              <a:t>If the library has an additional grant to pay for part of the project</a:t>
            </a:r>
          </a:p>
          <a:p>
            <a:pPr marL="285750" lvl="0" indent="-285750">
              <a:buFont typeface="Wingdings 3" charset="2"/>
              <a:buChar char=""/>
            </a:pPr>
            <a:endParaRPr lang="en-US" dirty="0">
              <a:solidFill>
                <a:srgbClr val="000000"/>
              </a:solidFill>
            </a:endParaRPr>
          </a:p>
        </p:txBody>
      </p:sp>
      <p:pic>
        <p:nvPicPr>
          <p:cNvPr id="6" name="Content Placeholder 5" descr="A screenshot of a cell phone&#10;&#10;Description automatically generated">
            <a:extLst>
              <a:ext uri="{FF2B5EF4-FFF2-40B4-BE49-F238E27FC236}">
                <a16:creationId xmlns:a16="http://schemas.microsoft.com/office/drawing/2014/main" id="{ADFC4CF2-471E-4363-8418-8B13C44B5FA7}"/>
              </a:ext>
            </a:extLst>
          </p:cNvPr>
          <p:cNvPicPr>
            <a:picLocks noGrp="1" noChangeAspect="1"/>
          </p:cNvPicPr>
          <p:nvPr>
            <p:ph idx="1"/>
          </p:nvPr>
        </p:nvPicPr>
        <p:blipFill>
          <a:blip r:embed="rId3"/>
          <a:stretch>
            <a:fillRect/>
          </a:stretch>
        </p:blipFill>
        <p:spPr>
          <a:xfrm>
            <a:off x="6091916" y="1399026"/>
            <a:ext cx="5451627" cy="3960437"/>
          </a:xfrm>
          <a:prstGeom prst="rect">
            <a:avLst/>
          </a:prstGeom>
        </p:spPr>
      </p:pic>
    </p:spTree>
    <p:extLst>
      <p:ext uri="{BB962C8B-B14F-4D97-AF65-F5344CB8AC3E}">
        <p14:creationId xmlns:p14="http://schemas.microsoft.com/office/powerpoint/2010/main" val="2555583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EDD21E1-BAF0-4314-AB31-82ECB8AC9E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5C823D7-A380-423B-A32A-32521DAC2EEC}"/>
              </a:ext>
            </a:extLst>
          </p:cNvPr>
          <p:cNvSpPr>
            <a:spLocks noGrp="1"/>
          </p:cNvSpPr>
          <p:nvPr>
            <p:ph type="title"/>
          </p:nvPr>
        </p:nvSpPr>
        <p:spPr>
          <a:xfrm>
            <a:off x="649224" y="645106"/>
            <a:ext cx="5122652" cy="1259894"/>
          </a:xfrm>
        </p:spPr>
        <p:txBody>
          <a:bodyPr>
            <a:normAutofit/>
          </a:bodyPr>
          <a:lstStyle/>
          <a:p>
            <a:r>
              <a:rPr lang="en-US" dirty="0"/>
              <a:t>Budget continued</a:t>
            </a:r>
          </a:p>
        </p:txBody>
      </p:sp>
      <p:sp>
        <p:nvSpPr>
          <p:cNvPr id="20" name="Rectangle 19">
            <a:extLst>
              <a:ext uri="{FF2B5EF4-FFF2-40B4-BE49-F238E27FC236}">
                <a16:creationId xmlns:a16="http://schemas.microsoft.com/office/drawing/2014/main" id="{FDC8619C-F25D-468E-95FA-2A2151D7DD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D4681D69-1B52-45E2-B35E-B9C3E94D59B6}"/>
              </a:ext>
            </a:extLst>
          </p:cNvPr>
          <p:cNvSpPr>
            <a:spLocks noGrp="1"/>
          </p:cNvSpPr>
          <p:nvPr>
            <p:ph idx="1"/>
          </p:nvPr>
        </p:nvSpPr>
        <p:spPr>
          <a:xfrm>
            <a:off x="649225" y="2133600"/>
            <a:ext cx="5122652" cy="3759253"/>
          </a:xfrm>
        </p:spPr>
        <p:txBody>
          <a:bodyPr>
            <a:normAutofit/>
          </a:bodyPr>
          <a:lstStyle/>
          <a:p>
            <a:r>
              <a:rPr lang="en-US" dirty="0"/>
              <a:t>Services/Contactors</a:t>
            </a:r>
          </a:p>
          <a:p>
            <a:pPr lvl="1"/>
            <a:r>
              <a:rPr lang="en-US" dirty="0"/>
              <a:t>Things that you pay for outright . . </a:t>
            </a:r>
          </a:p>
          <a:p>
            <a:pPr lvl="1"/>
            <a:r>
              <a:rPr lang="en-US" dirty="0"/>
              <a:t>e.g., a service is a one time or ongoing provision of goods or services (subscription, installation fees)</a:t>
            </a:r>
          </a:p>
          <a:p>
            <a:pPr lvl="0">
              <a:buClr>
                <a:srgbClr val="A53010"/>
              </a:buClr>
            </a:pPr>
            <a:r>
              <a:rPr lang="en-US" dirty="0">
                <a:solidFill>
                  <a:prstClr val="black">
                    <a:lumMod val="75000"/>
                    <a:lumOff val="25000"/>
                  </a:prstClr>
                </a:solidFill>
              </a:rPr>
              <a:t>Consultants</a:t>
            </a:r>
          </a:p>
          <a:p>
            <a:pPr lvl="1"/>
            <a:r>
              <a:rPr lang="en-US" dirty="0"/>
              <a:t>Consultants are paid for their expertise</a:t>
            </a:r>
          </a:p>
          <a:p>
            <a:pPr lvl="1"/>
            <a:r>
              <a:rPr lang="en-US" dirty="0"/>
              <a:t>e.g., teaching children how to use telescopes and draw star charts</a:t>
            </a:r>
          </a:p>
          <a:p>
            <a:pPr lvl="1"/>
            <a:endParaRPr lang="en-US" dirty="0"/>
          </a:p>
          <a:p>
            <a:pPr marL="914400" lvl="2" indent="0">
              <a:buNone/>
            </a:pPr>
            <a:endParaRPr lang="en-US" dirty="0"/>
          </a:p>
          <a:p>
            <a:pPr lvl="0">
              <a:buClr>
                <a:srgbClr val="A53010"/>
              </a:buClr>
            </a:pPr>
            <a:endParaRPr lang="en-US" dirty="0"/>
          </a:p>
        </p:txBody>
      </p:sp>
      <p:pic>
        <p:nvPicPr>
          <p:cNvPr id="5" name="Picture 4" descr="A screenshot of a cell phone&#10;&#10;Description automatically generated">
            <a:extLst>
              <a:ext uri="{FF2B5EF4-FFF2-40B4-BE49-F238E27FC236}">
                <a16:creationId xmlns:a16="http://schemas.microsoft.com/office/drawing/2014/main" id="{97D99272-0720-4F56-AD43-381064CCDAA9}"/>
              </a:ext>
            </a:extLst>
          </p:cNvPr>
          <p:cNvPicPr>
            <a:picLocks noChangeAspect="1"/>
          </p:cNvPicPr>
          <p:nvPr/>
        </p:nvPicPr>
        <p:blipFill>
          <a:blip r:embed="rId3"/>
          <a:stretch>
            <a:fillRect/>
          </a:stretch>
        </p:blipFill>
        <p:spPr>
          <a:xfrm>
            <a:off x="6091916" y="1754155"/>
            <a:ext cx="5451627" cy="4058816"/>
          </a:xfrm>
          <a:prstGeom prst="rect">
            <a:avLst/>
          </a:prstGeom>
        </p:spPr>
      </p:pic>
      <p:sp>
        <p:nvSpPr>
          <p:cNvPr id="22" name="Freeform 12">
            <a:extLst>
              <a:ext uri="{FF2B5EF4-FFF2-40B4-BE49-F238E27FC236}">
                <a16:creationId xmlns:a16="http://schemas.microsoft.com/office/drawing/2014/main" id="{7D9439D6-DEAD-4CEB-A61B-BE3D64D1B5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95798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E40C4-4CBF-4DB2-A008-F07797293E7A}"/>
              </a:ext>
            </a:extLst>
          </p:cNvPr>
          <p:cNvSpPr>
            <a:spLocks noGrp="1"/>
          </p:cNvSpPr>
          <p:nvPr>
            <p:ph type="title"/>
          </p:nvPr>
        </p:nvSpPr>
        <p:spPr/>
        <p:txBody>
          <a:bodyPr/>
          <a:lstStyle/>
          <a:p>
            <a:r>
              <a:rPr lang="en-US" dirty="0"/>
              <a:t>Budget continued</a:t>
            </a:r>
          </a:p>
        </p:txBody>
      </p:sp>
      <p:sp>
        <p:nvSpPr>
          <p:cNvPr id="3" name="Content Placeholder 2">
            <a:extLst>
              <a:ext uri="{FF2B5EF4-FFF2-40B4-BE49-F238E27FC236}">
                <a16:creationId xmlns:a16="http://schemas.microsoft.com/office/drawing/2014/main" id="{B11BD836-F2D4-4378-B4D9-E40D764F6153}"/>
              </a:ext>
            </a:extLst>
          </p:cNvPr>
          <p:cNvSpPr>
            <a:spLocks noGrp="1"/>
          </p:cNvSpPr>
          <p:nvPr>
            <p:ph idx="1"/>
          </p:nvPr>
        </p:nvSpPr>
        <p:spPr/>
        <p:txBody>
          <a:bodyPr/>
          <a:lstStyle/>
          <a:p>
            <a:r>
              <a:rPr lang="en-US" sz="2000" dirty="0"/>
              <a:t>Consultants</a:t>
            </a:r>
          </a:p>
          <a:p>
            <a:pPr lvl="1"/>
            <a:r>
              <a:rPr lang="en-US" sz="2000" dirty="0"/>
              <a:t>A person or company bringing specific expertise to the project</a:t>
            </a:r>
          </a:p>
          <a:p>
            <a:pPr lvl="2"/>
            <a:r>
              <a:rPr lang="en-US" sz="2000" i="1" dirty="0"/>
              <a:t>A written agreement with the consultant is strongly suggested</a:t>
            </a:r>
          </a:p>
          <a:p>
            <a:pPr lvl="3"/>
            <a:r>
              <a:rPr lang="en-US" sz="1800" dirty="0"/>
              <a:t>You don’t need to submit the written agreement with the application but it will assure that library and the consultant know what is expected</a:t>
            </a:r>
          </a:p>
          <a:p>
            <a:r>
              <a:rPr lang="en-US" sz="2000" dirty="0"/>
              <a:t>Contractors</a:t>
            </a:r>
          </a:p>
          <a:p>
            <a:pPr lvl="1"/>
            <a:r>
              <a:rPr lang="en-US" sz="2000" dirty="0"/>
              <a:t>Provide a one time service or specific goods</a:t>
            </a:r>
          </a:p>
          <a:p>
            <a:pPr lvl="1"/>
            <a:r>
              <a:rPr lang="en-US" sz="2000" dirty="0"/>
              <a:t>Make sure the contractor has a deadline for deliverables</a:t>
            </a:r>
          </a:p>
        </p:txBody>
      </p:sp>
    </p:spTree>
    <p:extLst>
      <p:ext uri="{BB962C8B-B14F-4D97-AF65-F5344CB8AC3E}">
        <p14:creationId xmlns:p14="http://schemas.microsoft.com/office/powerpoint/2010/main" val="2523217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8802-5924-49F1-8CBC-2E835A29648A}"/>
              </a:ext>
            </a:extLst>
          </p:cNvPr>
          <p:cNvSpPr>
            <a:spLocks noGrp="1"/>
          </p:cNvSpPr>
          <p:nvPr>
            <p:ph type="title"/>
          </p:nvPr>
        </p:nvSpPr>
        <p:spPr/>
        <p:txBody>
          <a:bodyPr/>
          <a:lstStyle/>
          <a:p>
            <a:r>
              <a:rPr lang="en-US" dirty="0"/>
              <a:t>Budget continued</a:t>
            </a:r>
          </a:p>
        </p:txBody>
      </p:sp>
      <p:sp>
        <p:nvSpPr>
          <p:cNvPr id="3" name="Content Placeholder 2">
            <a:extLst>
              <a:ext uri="{FF2B5EF4-FFF2-40B4-BE49-F238E27FC236}">
                <a16:creationId xmlns:a16="http://schemas.microsoft.com/office/drawing/2014/main" id="{B6809F06-A427-4850-B8BB-7EC1F14B5E42}"/>
              </a:ext>
            </a:extLst>
          </p:cNvPr>
          <p:cNvSpPr>
            <a:spLocks noGrp="1"/>
          </p:cNvSpPr>
          <p:nvPr>
            <p:ph idx="1"/>
          </p:nvPr>
        </p:nvSpPr>
        <p:spPr>
          <a:xfrm>
            <a:off x="2530489" y="1621871"/>
            <a:ext cx="8915400" cy="3777622"/>
          </a:xfrm>
        </p:spPr>
        <p:txBody>
          <a:bodyPr/>
          <a:lstStyle/>
          <a:p>
            <a:pPr lvl="0">
              <a:buClr>
                <a:srgbClr val="A53010"/>
              </a:buClr>
            </a:pPr>
            <a:endParaRPr lang="en-US" dirty="0">
              <a:solidFill>
                <a:prstClr val="black">
                  <a:lumMod val="75000"/>
                  <a:lumOff val="25000"/>
                </a:prstClr>
              </a:solidFill>
            </a:endParaRPr>
          </a:p>
          <a:p>
            <a:pPr lvl="0">
              <a:buClr>
                <a:srgbClr val="A53010"/>
              </a:buClr>
            </a:pPr>
            <a:r>
              <a:rPr lang="en-US" sz="2000" dirty="0">
                <a:solidFill>
                  <a:prstClr val="black">
                    <a:lumMod val="75000"/>
                    <a:lumOff val="25000"/>
                  </a:prstClr>
                </a:solidFill>
              </a:rPr>
              <a:t>Budgeted items need to be consistent with the project narrative</a:t>
            </a:r>
          </a:p>
          <a:p>
            <a:pPr lvl="1">
              <a:buClr>
                <a:srgbClr val="A53010"/>
              </a:buClr>
            </a:pPr>
            <a:r>
              <a:rPr lang="en-US" sz="2000" dirty="0">
                <a:solidFill>
                  <a:prstClr val="black">
                    <a:lumMod val="75000"/>
                    <a:lumOff val="25000"/>
                  </a:prstClr>
                </a:solidFill>
              </a:rPr>
              <a:t>e.g., if you include supplies in the budget, the narrative (purpose or design sections of the grant application) should make it clear what the supplies are to be used for, </a:t>
            </a:r>
          </a:p>
          <a:p>
            <a:r>
              <a:rPr lang="en-US" sz="2000" dirty="0">
                <a:solidFill>
                  <a:prstClr val="black">
                    <a:lumMod val="75000"/>
                    <a:lumOff val="25000"/>
                  </a:prstClr>
                </a:solidFill>
              </a:rPr>
              <a:t>Some</a:t>
            </a:r>
            <a:r>
              <a:rPr lang="en-US" sz="2000" dirty="0"/>
              <a:t> items, such as food, cannot be paid for with the grant. You can use library or partners’ funding for such things. </a:t>
            </a:r>
          </a:p>
          <a:p>
            <a:r>
              <a:rPr lang="en-US" sz="2000" dirty="0"/>
              <a:t>Costs such as publicizing your grant or printing project-related materials are allowable</a:t>
            </a:r>
          </a:p>
          <a:p>
            <a:r>
              <a:rPr lang="en-US" sz="2000" dirty="0"/>
              <a:t>Questions about allowable costs? Contact OLIS!</a:t>
            </a:r>
          </a:p>
          <a:p>
            <a:endParaRPr lang="en-US" dirty="0"/>
          </a:p>
        </p:txBody>
      </p:sp>
    </p:spTree>
    <p:extLst>
      <p:ext uri="{BB962C8B-B14F-4D97-AF65-F5344CB8AC3E}">
        <p14:creationId xmlns:p14="http://schemas.microsoft.com/office/powerpoint/2010/main" val="2278361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21215-7E54-4756-AD26-7F54FA95BF9B}"/>
              </a:ext>
            </a:extLst>
          </p:cNvPr>
          <p:cNvSpPr>
            <a:spLocks noGrp="1"/>
          </p:cNvSpPr>
          <p:nvPr>
            <p:ph type="title"/>
          </p:nvPr>
        </p:nvSpPr>
        <p:spPr/>
        <p:txBody>
          <a:bodyPr/>
          <a:lstStyle/>
          <a:p>
            <a:r>
              <a:rPr lang="en-US" dirty="0"/>
              <a:t>Budget continued</a:t>
            </a:r>
          </a:p>
        </p:txBody>
      </p:sp>
      <p:sp>
        <p:nvSpPr>
          <p:cNvPr id="3" name="Content Placeholder 2">
            <a:extLst>
              <a:ext uri="{FF2B5EF4-FFF2-40B4-BE49-F238E27FC236}">
                <a16:creationId xmlns:a16="http://schemas.microsoft.com/office/drawing/2014/main" id="{2EAD7A7B-5825-4C37-9A98-FAF7EF366952}"/>
              </a:ext>
            </a:extLst>
          </p:cNvPr>
          <p:cNvSpPr>
            <a:spLocks noGrp="1"/>
          </p:cNvSpPr>
          <p:nvPr>
            <p:ph idx="1"/>
          </p:nvPr>
        </p:nvSpPr>
        <p:spPr/>
        <p:txBody>
          <a:bodyPr/>
          <a:lstStyle/>
          <a:p>
            <a:pPr lvl="0">
              <a:buClr>
                <a:srgbClr val="A53010"/>
              </a:buClr>
            </a:pPr>
            <a:r>
              <a:rPr lang="en-US" sz="2000" dirty="0">
                <a:solidFill>
                  <a:prstClr val="black">
                    <a:lumMod val="75000"/>
                    <a:lumOff val="25000"/>
                  </a:prstClr>
                </a:solidFill>
              </a:rPr>
              <a:t>Cash Match</a:t>
            </a:r>
          </a:p>
          <a:p>
            <a:pPr lvl="1"/>
            <a:r>
              <a:rPr lang="en-US" sz="2000" dirty="0">
                <a:solidFill>
                  <a:prstClr val="black">
                    <a:lumMod val="75000"/>
                    <a:lumOff val="25000"/>
                  </a:prstClr>
                </a:solidFill>
              </a:rPr>
              <a:t>Cash Match includes any local funding that will be used specifically for the grant project</a:t>
            </a:r>
          </a:p>
          <a:p>
            <a:pPr lvl="1"/>
            <a:r>
              <a:rPr lang="en-US" sz="2000" dirty="0"/>
              <a:t>Includes funds committed by the library or partner organization or sponsoring organization</a:t>
            </a:r>
          </a:p>
          <a:p>
            <a:pPr lvl="2"/>
            <a:r>
              <a:rPr lang="en-US" sz="1800" dirty="0"/>
              <a:t>must be specific to the grant project</a:t>
            </a:r>
          </a:p>
          <a:p>
            <a:pPr lvl="2"/>
            <a:r>
              <a:rPr lang="en-US" sz="1800" dirty="0"/>
              <a:t>does not include overhead or "in-kind"</a:t>
            </a:r>
          </a:p>
          <a:p>
            <a:r>
              <a:rPr lang="en-US" sz="2000" dirty="0"/>
              <a:t>Cash match funds should be necessary and reasonable for accomplishment of project</a:t>
            </a:r>
          </a:p>
          <a:p>
            <a:endParaRPr lang="en-US" dirty="0"/>
          </a:p>
        </p:txBody>
      </p:sp>
    </p:spTree>
    <p:extLst>
      <p:ext uri="{BB962C8B-B14F-4D97-AF65-F5344CB8AC3E}">
        <p14:creationId xmlns:p14="http://schemas.microsoft.com/office/powerpoint/2010/main" val="645296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DFFD33A-A656-4D85-A7FA-855A49930EE1}"/>
              </a:ext>
            </a:extLst>
          </p:cNvPr>
          <p:cNvSpPr>
            <a:spLocks noGrp="1"/>
          </p:cNvSpPr>
          <p:nvPr>
            <p:ph type="title"/>
          </p:nvPr>
        </p:nvSpPr>
        <p:spPr>
          <a:xfrm>
            <a:off x="2382473" y="2030137"/>
            <a:ext cx="9122140" cy="1398864"/>
          </a:xfrm>
        </p:spPr>
        <p:txBody>
          <a:bodyPr>
            <a:normAutofit/>
          </a:bodyPr>
          <a:lstStyle/>
          <a:p>
            <a:pPr algn="ctr"/>
            <a:r>
              <a:rPr lang="en-US" sz="2800" dirty="0"/>
              <a:t>This presentation is being recorded and will be available on the OLIS website by October 15</a:t>
            </a:r>
          </a:p>
        </p:txBody>
      </p:sp>
      <p:sp>
        <p:nvSpPr>
          <p:cNvPr id="3" name="Content Placeholder 2">
            <a:extLst>
              <a:ext uri="{FF2B5EF4-FFF2-40B4-BE49-F238E27FC236}">
                <a16:creationId xmlns:a16="http://schemas.microsoft.com/office/drawing/2014/main" id="{D3FE6CE5-26A3-4121-8C95-9953D6462668}"/>
              </a:ext>
            </a:extLst>
          </p:cNvPr>
          <p:cNvSpPr>
            <a:spLocks noGrp="1"/>
          </p:cNvSpPr>
          <p:nvPr>
            <p:ph type="body" sz="half" idx="2"/>
          </p:nvPr>
        </p:nvSpPr>
        <p:spPr>
          <a:xfrm>
            <a:off x="2589213" y="3856140"/>
            <a:ext cx="8915400" cy="729622"/>
          </a:xfrm>
        </p:spPr>
        <p:txBody>
          <a:bodyPr>
            <a:normAutofit fontScale="92500" lnSpcReduction="20000"/>
          </a:bodyPr>
          <a:lstStyle/>
          <a:p>
            <a:r>
              <a:rPr lang="en-US" sz="2400" dirty="0"/>
              <a:t>www.olis.ri.gov</a:t>
            </a:r>
          </a:p>
          <a:p>
            <a:r>
              <a:rPr lang="en-US" dirty="0"/>
              <a:t>Library Services                Grants &amp; Funding                 Other Programs</a:t>
            </a:r>
          </a:p>
        </p:txBody>
      </p:sp>
      <p:sp>
        <p:nvSpPr>
          <p:cNvPr id="6" name="Arrow: Right 5">
            <a:extLst>
              <a:ext uri="{FF2B5EF4-FFF2-40B4-BE49-F238E27FC236}">
                <a16:creationId xmlns:a16="http://schemas.microsoft.com/office/drawing/2014/main" id="{D990261C-ADAC-4294-9DA7-6692EEC3A956}"/>
              </a:ext>
            </a:extLst>
          </p:cNvPr>
          <p:cNvSpPr/>
          <p:nvPr/>
        </p:nvSpPr>
        <p:spPr>
          <a:xfrm>
            <a:off x="4398783" y="4220951"/>
            <a:ext cx="710112" cy="3844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Arrow: Right 6">
            <a:extLst>
              <a:ext uri="{FF2B5EF4-FFF2-40B4-BE49-F238E27FC236}">
                <a16:creationId xmlns:a16="http://schemas.microsoft.com/office/drawing/2014/main" id="{F1043179-1FE3-485C-961F-DD6527E19C97}"/>
              </a:ext>
            </a:extLst>
          </p:cNvPr>
          <p:cNvSpPr/>
          <p:nvPr/>
        </p:nvSpPr>
        <p:spPr>
          <a:xfrm>
            <a:off x="7253259" y="4200588"/>
            <a:ext cx="693334" cy="3844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633074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E394C-6A1C-4D8B-8AB2-4734E8A8FA3F}"/>
              </a:ext>
            </a:extLst>
          </p:cNvPr>
          <p:cNvSpPr>
            <a:spLocks noGrp="1"/>
          </p:cNvSpPr>
          <p:nvPr>
            <p:ph type="title"/>
          </p:nvPr>
        </p:nvSpPr>
        <p:spPr/>
        <p:txBody>
          <a:bodyPr>
            <a:normAutofit fontScale="90000"/>
          </a:bodyPr>
          <a:lstStyle/>
          <a:p>
            <a:r>
              <a:rPr lang="en-US" dirty="0"/>
              <a:t>What does applying for an LSTA funded grant from OLIS mean to applicants?</a:t>
            </a:r>
          </a:p>
        </p:txBody>
      </p:sp>
      <p:sp>
        <p:nvSpPr>
          <p:cNvPr id="3" name="Content Placeholder 2">
            <a:extLst>
              <a:ext uri="{FF2B5EF4-FFF2-40B4-BE49-F238E27FC236}">
                <a16:creationId xmlns:a16="http://schemas.microsoft.com/office/drawing/2014/main" id="{D6EEB586-1AF3-4790-BFAC-02CBDEC7AB66}"/>
              </a:ext>
            </a:extLst>
          </p:cNvPr>
          <p:cNvSpPr>
            <a:spLocks noGrp="1"/>
          </p:cNvSpPr>
          <p:nvPr>
            <p:ph idx="1"/>
          </p:nvPr>
        </p:nvSpPr>
        <p:spPr/>
        <p:txBody>
          <a:bodyPr>
            <a:normAutofit/>
          </a:bodyPr>
          <a:lstStyle/>
          <a:p>
            <a:r>
              <a:rPr lang="en-US" sz="2400" dirty="0"/>
              <a:t>OLIS will guide you during the application period</a:t>
            </a:r>
          </a:p>
          <a:p>
            <a:pPr lvl="1"/>
            <a:r>
              <a:rPr lang="en-US" sz="2200" dirty="0"/>
              <a:t>And will help after the award and during the project</a:t>
            </a:r>
          </a:p>
          <a:p>
            <a:pPr lvl="1"/>
            <a:r>
              <a:rPr lang="en-US" sz="2200" dirty="0"/>
              <a:t>Please do not hesitate to ask us for assistance!</a:t>
            </a:r>
          </a:p>
          <a:p>
            <a:pPr lvl="1"/>
            <a:endParaRPr lang="en-US" sz="2200" dirty="0"/>
          </a:p>
          <a:p>
            <a:r>
              <a:rPr lang="en-US" sz="2400" dirty="0"/>
              <a:t>OLIS will ask you to include library’s DUNS number on the cover sheet. If you do not know what that number is, contact </a:t>
            </a:r>
            <a:r>
              <a:rPr lang="en-US" sz="2400" dirty="0">
                <a:hlinkClick r:id="rId3"/>
              </a:rPr>
              <a:t>Donna.DiMichele@olis.ri.gov</a:t>
            </a:r>
            <a:endParaRPr lang="en-US" sz="2400" dirty="0"/>
          </a:p>
        </p:txBody>
      </p:sp>
    </p:spTree>
    <p:extLst>
      <p:ext uri="{BB962C8B-B14F-4D97-AF65-F5344CB8AC3E}">
        <p14:creationId xmlns:p14="http://schemas.microsoft.com/office/powerpoint/2010/main" val="2765990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B8EBE-92C6-45C3-A057-A8002E53917B}"/>
              </a:ext>
            </a:extLst>
          </p:cNvPr>
          <p:cNvSpPr>
            <a:spLocks noGrp="1"/>
          </p:cNvSpPr>
          <p:nvPr>
            <p:ph type="title"/>
          </p:nvPr>
        </p:nvSpPr>
        <p:spPr/>
        <p:txBody>
          <a:bodyPr/>
          <a:lstStyle/>
          <a:p>
            <a:r>
              <a:rPr lang="en-US" dirty="0"/>
              <a:t>What does getting an LSTA funded grant from OLIS mean to applicants?</a:t>
            </a:r>
          </a:p>
        </p:txBody>
      </p:sp>
      <p:sp>
        <p:nvSpPr>
          <p:cNvPr id="3" name="Content Placeholder 2">
            <a:extLst>
              <a:ext uri="{FF2B5EF4-FFF2-40B4-BE49-F238E27FC236}">
                <a16:creationId xmlns:a16="http://schemas.microsoft.com/office/drawing/2014/main" id="{674612ED-0984-49CC-938A-2E34DA8DA6A8}"/>
              </a:ext>
            </a:extLst>
          </p:cNvPr>
          <p:cNvSpPr>
            <a:spLocks noGrp="1"/>
          </p:cNvSpPr>
          <p:nvPr>
            <p:ph idx="1"/>
          </p:nvPr>
        </p:nvSpPr>
        <p:spPr>
          <a:ln>
            <a:solidFill>
              <a:schemeClr val="accent1">
                <a:lumMod val="75000"/>
              </a:schemeClr>
            </a:solidFill>
          </a:ln>
          <a:scene3d>
            <a:camera prst="orthographicFront"/>
            <a:lightRig rig="threePt" dir="t"/>
          </a:scene3d>
          <a:sp3d>
            <a:bevelT prst="relaxedInset"/>
          </a:sp3d>
        </p:spPr>
        <p:txBody>
          <a:bodyPr/>
          <a:lstStyle/>
          <a:p>
            <a:r>
              <a:rPr lang="en-US" dirty="0"/>
              <a:t>It means you have bragging rights!!</a:t>
            </a:r>
          </a:p>
          <a:p>
            <a:pPr lvl="1"/>
            <a:r>
              <a:rPr lang="en-US" dirty="0"/>
              <a:t>Announce it in the local paper or online newspaper</a:t>
            </a:r>
          </a:p>
          <a:p>
            <a:pPr lvl="1"/>
            <a:r>
              <a:rPr lang="en-US" dirty="0"/>
              <a:t>Tell your legislator, town council or Mayor</a:t>
            </a:r>
          </a:p>
          <a:p>
            <a:pPr lvl="1"/>
            <a:r>
              <a:rPr lang="en-US" dirty="0"/>
              <a:t>Use social media to promote the award and the project</a:t>
            </a:r>
          </a:p>
          <a:p>
            <a:pPr lvl="1"/>
            <a:r>
              <a:rPr lang="en-US" dirty="0"/>
              <a:t>Use the LORI Grantee Communications Kit for tips and requirements</a:t>
            </a:r>
          </a:p>
          <a:p>
            <a:r>
              <a:rPr lang="en-US" dirty="0"/>
              <a:t>After the library is awarded a grant, a LORI Grant Agreement will be sent to the library and must be signed by the library director.</a:t>
            </a:r>
          </a:p>
          <a:p>
            <a:r>
              <a:rPr lang="en-US" dirty="0"/>
              <a:t>The library will also sign off on a document titled “Federal Requirements, Assurances and Certifications”</a:t>
            </a:r>
          </a:p>
          <a:p>
            <a:pPr lvl="1"/>
            <a:r>
              <a:rPr lang="en-US" dirty="0"/>
              <a:t>This is a boilerplate document required for any awards made with federal funds</a:t>
            </a:r>
          </a:p>
          <a:p>
            <a:pPr lvl="1"/>
            <a:endParaRPr lang="en-US" dirty="0"/>
          </a:p>
          <a:p>
            <a:pPr lvl="1"/>
            <a:endParaRPr lang="en-US" dirty="0"/>
          </a:p>
        </p:txBody>
      </p:sp>
    </p:spTree>
    <p:extLst>
      <p:ext uri="{BB962C8B-B14F-4D97-AF65-F5344CB8AC3E}">
        <p14:creationId xmlns:p14="http://schemas.microsoft.com/office/powerpoint/2010/main" val="38565531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D00E0-0172-4DEB-B32F-F50C8EFAE460}"/>
              </a:ext>
            </a:extLst>
          </p:cNvPr>
          <p:cNvSpPr>
            <a:spLocks noGrp="1"/>
          </p:cNvSpPr>
          <p:nvPr>
            <p:ph type="title"/>
          </p:nvPr>
        </p:nvSpPr>
        <p:spPr/>
        <p:txBody>
          <a:bodyPr/>
          <a:lstStyle/>
          <a:p>
            <a:r>
              <a:rPr lang="en-US" dirty="0"/>
              <a:t>What does getting an LSTA funded grant from OLIS mean to applicants?</a:t>
            </a:r>
          </a:p>
        </p:txBody>
      </p:sp>
      <p:sp>
        <p:nvSpPr>
          <p:cNvPr id="3" name="Content Placeholder 2">
            <a:extLst>
              <a:ext uri="{FF2B5EF4-FFF2-40B4-BE49-F238E27FC236}">
                <a16:creationId xmlns:a16="http://schemas.microsoft.com/office/drawing/2014/main" id="{3D81972E-7FCB-40D9-A9E6-23C4BBDF1060}"/>
              </a:ext>
            </a:extLst>
          </p:cNvPr>
          <p:cNvSpPr>
            <a:spLocks noGrp="1"/>
          </p:cNvSpPr>
          <p:nvPr>
            <p:ph idx="1"/>
          </p:nvPr>
        </p:nvSpPr>
        <p:spPr/>
        <p:txBody>
          <a:bodyPr/>
          <a:lstStyle/>
          <a:p>
            <a:pPr lvl="0">
              <a:buClr>
                <a:srgbClr val="A53010"/>
              </a:buClr>
            </a:pPr>
            <a:r>
              <a:rPr lang="en-US" dirty="0">
                <a:solidFill>
                  <a:prstClr val="black">
                    <a:lumMod val="75000"/>
                    <a:lumOff val="25000"/>
                  </a:prstClr>
                </a:solidFill>
              </a:rPr>
              <a:t>After the library is awarded a grant, a LORI Grant Agreement will be sent to the library and must be signed by the library director.</a:t>
            </a:r>
          </a:p>
          <a:p>
            <a:pPr lvl="0">
              <a:buClr>
                <a:srgbClr val="A53010"/>
              </a:buClr>
            </a:pPr>
            <a:r>
              <a:rPr lang="en-US" dirty="0">
                <a:solidFill>
                  <a:prstClr val="black">
                    <a:lumMod val="75000"/>
                    <a:lumOff val="25000"/>
                  </a:prstClr>
                </a:solidFill>
              </a:rPr>
              <a:t>The library will also sign off on a document titled “Federal Requirements, Assurances and Certifications”</a:t>
            </a:r>
          </a:p>
          <a:p>
            <a:pPr lvl="1">
              <a:buClr>
                <a:srgbClr val="A53010"/>
              </a:buClr>
            </a:pPr>
            <a:r>
              <a:rPr lang="en-US" dirty="0">
                <a:solidFill>
                  <a:prstClr val="black">
                    <a:lumMod val="75000"/>
                    <a:lumOff val="25000"/>
                  </a:prstClr>
                </a:solidFill>
              </a:rPr>
              <a:t>This is a boilerplate document required for any awards made with federal funds</a:t>
            </a:r>
          </a:p>
          <a:p>
            <a:r>
              <a:rPr lang="en-US" dirty="0"/>
              <a:t>Keep OLIS informed (right away) if you encounter problems or have concerns (e.g., we did not get grant check! The supplies are no longer available!)</a:t>
            </a:r>
          </a:p>
          <a:p>
            <a:r>
              <a:rPr lang="en-US" dirty="0"/>
              <a:t>Grants funds must be spent in full – if you are having trouble with spending funds – contact OLIS right away!</a:t>
            </a:r>
          </a:p>
          <a:p>
            <a:endParaRPr lang="en-US" dirty="0"/>
          </a:p>
        </p:txBody>
      </p:sp>
    </p:spTree>
    <p:extLst>
      <p:ext uri="{BB962C8B-B14F-4D97-AF65-F5344CB8AC3E}">
        <p14:creationId xmlns:p14="http://schemas.microsoft.com/office/powerpoint/2010/main" val="82249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0C761-D576-4B88-B349-916BBBE517E9}"/>
              </a:ext>
            </a:extLst>
          </p:cNvPr>
          <p:cNvSpPr>
            <a:spLocks noGrp="1"/>
          </p:cNvSpPr>
          <p:nvPr>
            <p:ph type="title"/>
          </p:nvPr>
        </p:nvSpPr>
        <p:spPr/>
        <p:txBody>
          <a:bodyPr/>
          <a:lstStyle/>
          <a:p>
            <a:r>
              <a:rPr lang="en-US" dirty="0"/>
              <a:t>Dates to Remember</a:t>
            </a:r>
          </a:p>
        </p:txBody>
      </p:sp>
      <p:sp>
        <p:nvSpPr>
          <p:cNvPr id="3" name="Content Placeholder 2">
            <a:extLst>
              <a:ext uri="{FF2B5EF4-FFF2-40B4-BE49-F238E27FC236}">
                <a16:creationId xmlns:a16="http://schemas.microsoft.com/office/drawing/2014/main" id="{FB0BC084-5352-47E5-A436-48E7BC29532C}"/>
              </a:ext>
            </a:extLst>
          </p:cNvPr>
          <p:cNvSpPr>
            <a:spLocks noGrp="1"/>
          </p:cNvSpPr>
          <p:nvPr>
            <p:ph idx="1"/>
          </p:nvPr>
        </p:nvSpPr>
        <p:spPr>
          <a:effectLst>
            <a:glow rad="63500">
              <a:schemeClr val="accent1">
                <a:satMod val="175000"/>
                <a:alpha val="40000"/>
              </a:schemeClr>
            </a:glow>
          </a:effectLst>
        </p:spPr>
        <p:txBody>
          <a:bodyPr/>
          <a:lstStyle/>
          <a:p>
            <a:r>
              <a:rPr lang="en-US" sz="2000" dirty="0"/>
              <a:t>Applications and presentation recording available on the OLIS website: October 15, 2019</a:t>
            </a:r>
          </a:p>
          <a:p>
            <a:r>
              <a:rPr lang="en-US" sz="2000" dirty="0"/>
              <a:t>Applications due to OLIS: January 13, 2020</a:t>
            </a:r>
          </a:p>
          <a:p>
            <a:r>
              <a:rPr lang="en-US" sz="2000" dirty="0"/>
              <a:t>Award announcement: Week of February 20, 2020</a:t>
            </a:r>
          </a:p>
          <a:p>
            <a:r>
              <a:rPr lang="en-US" sz="2000" dirty="0"/>
              <a:t>Grant and project conclusion: August 31, 2020</a:t>
            </a:r>
          </a:p>
          <a:p>
            <a:r>
              <a:rPr lang="en-US" sz="2000" dirty="0"/>
              <a:t>Final Grant Report due to OLIS: September 30, 2020</a:t>
            </a:r>
          </a:p>
          <a:p>
            <a:endParaRPr lang="en-US" sz="2000" dirty="0"/>
          </a:p>
          <a:p>
            <a:pPr marL="0" indent="0">
              <a:buNone/>
            </a:pPr>
            <a:endParaRPr lang="en-US" sz="2000" dirty="0"/>
          </a:p>
        </p:txBody>
      </p:sp>
    </p:spTree>
    <p:extLst>
      <p:ext uri="{BB962C8B-B14F-4D97-AF65-F5344CB8AC3E}">
        <p14:creationId xmlns:p14="http://schemas.microsoft.com/office/powerpoint/2010/main" val="10104204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3F4C104D-5F30-4811-9376-566B26E4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F0B8AB0-737F-4651-967E-CABC93D5012E}"/>
              </a:ext>
            </a:extLst>
          </p:cNvPr>
          <p:cNvSpPr>
            <a:spLocks noGrp="1"/>
          </p:cNvSpPr>
          <p:nvPr>
            <p:ph type="title"/>
          </p:nvPr>
        </p:nvSpPr>
        <p:spPr>
          <a:xfrm>
            <a:off x="649224" y="645106"/>
            <a:ext cx="3650279" cy="1259894"/>
          </a:xfrm>
        </p:spPr>
        <p:txBody>
          <a:bodyPr>
            <a:normAutofit/>
          </a:bodyPr>
          <a:lstStyle/>
          <a:p>
            <a:r>
              <a:rPr lang="en-US" dirty="0"/>
              <a:t>Who ya gonna call?</a:t>
            </a:r>
          </a:p>
        </p:txBody>
      </p:sp>
      <p:sp>
        <p:nvSpPr>
          <p:cNvPr id="15" name="Rectangle 14">
            <a:extLst>
              <a:ext uri="{FF2B5EF4-FFF2-40B4-BE49-F238E27FC236}">
                <a16:creationId xmlns:a16="http://schemas.microsoft.com/office/drawing/2014/main" id="{0815E34B-5D02-4E01-A936-E8E1C0AB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pic>
        <p:nvPicPr>
          <p:cNvPr id="8" name="Content Placeholder 7" descr="A picture containing clipart&#10;&#10;Description automatically generated">
            <a:extLst>
              <a:ext uri="{FF2B5EF4-FFF2-40B4-BE49-F238E27FC236}">
                <a16:creationId xmlns:a16="http://schemas.microsoft.com/office/drawing/2014/main" id="{E229A8F3-14FE-406D-9CB0-2B611DF18ABA}"/>
              </a:ext>
            </a:extLst>
          </p:cNvPr>
          <p:cNvPicPr>
            <a:picLocks noGrp="1" noChangeAspect="1"/>
          </p:cNvPicPr>
          <p:nvPr>
            <p:ph idx="1"/>
          </p:nvPr>
        </p:nvPicPr>
        <p:blipFill>
          <a:blip r:embed="rId3"/>
          <a:stretch>
            <a:fillRect/>
          </a:stretch>
        </p:blipFill>
        <p:spPr>
          <a:xfrm>
            <a:off x="1038035" y="2015411"/>
            <a:ext cx="2809230" cy="3277435"/>
          </a:xfrm>
        </p:spPr>
      </p:pic>
      <p:pic>
        <p:nvPicPr>
          <p:cNvPr id="5" name="Content Placeholder 4">
            <a:extLst>
              <a:ext uri="{FF2B5EF4-FFF2-40B4-BE49-F238E27FC236}">
                <a16:creationId xmlns:a16="http://schemas.microsoft.com/office/drawing/2014/main" id="{95846388-C121-461F-A0BB-235D9FD909AE}"/>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5015526" y="640080"/>
            <a:ext cx="6161611" cy="5252773"/>
          </a:xfrm>
          <a:prstGeom prst="rect">
            <a:avLst/>
          </a:prstGeom>
        </p:spPr>
      </p:pic>
      <p:sp>
        <p:nvSpPr>
          <p:cNvPr id="17" name="Freeform 11">
            <a:extLst>
              <a:ext uri="{FF2B5EF4-FFF2-40B4-BE49-F238E27FC236}">
                <a16:creationId xmlns:a16="http://schemas.microsoft.com/office/drawing/2014/main" id="{7DE3414B-B032-4710-A468-D3285E38C5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616E2BBC-A925-4EC1-8D87-59A70ECC3B06}"/>
              </a:ext>
            </a:extLst>
          </p:cNvPr>
          <p:cNvSpPr txBox="1"/>
          <p:nvPr/>
        </p:nvSpPr>
        <p:spPr>
          <a:xfrm>
            <a:off x="8496595" y="5692798"/>
            <a:ext cx="2680542" cy="200055"/>
          </a:xfrm>
          <a:prstGeom prst="rect">
            <a:avLst/>
          </a:prstGeom>
          <a:solidFill>
            <a:srgbClr val="000000"/>
          </a:solidFill>
        </p:spPr>
        <p:txBody>
          <a:bodyPr wrap="none" rtlCol="0">
            <a:spAutoFit/>
          </a:bodyPr>
          <a:lstStyle/>
          <a:p>
            <a:pPr algn="r">
              <a:spcAft>
                <a:spcPts val="600"/>
              </a:spcAft>
            </a:pPr>
            <a:r>
              <a:rPr lang="en-US" sz="700" dirty="0">
                <a:solidFill>
                  <a:srgbClr val="FFFFFF"/>
                </a:solidFill>
                <a:hlinkClick r:id="rId5" tooltip="https://en.wikipedia.org/wiki/Ghostbusters_(franchise)">
                  <a:extLst>
                    <a:ext uri="{A12FA001-AC4F-418D-AE19-62706E023703}">
                      <ahyp:hlinkClr xmlns:ahyp="http://schemas.microsoft.com/office/drawing/2018/hyperlinkcolor" val="tx"/>
                    </a:ext>
                  </a:extLst>
                </a:hlinkClick>
              </a:rPr>
              <a:t>This Photo</a:t>
            </a:r>
            <a:r>
              <a:rPr lang="en-US" sz="700" dirty="0">
                <a:solidFill>
                  <a:srgbClr val="FFFFFF"/>
                </a:solidFill>
              </a:rPr>
              <a:t> by Unknown Author is licensed under </a:t>
            </a:r>
            <a:r>
              <a:rPr lang="en-US" sz="700" dirty="0">
                <a:solidFill>
                  <a:srgbClr val="FFFFFF"/>
                </a:solidFill>
                <a:hlinkClick r:id="rId6" tooltip="https://creativecommons.org/licenses/by-sa/3.0/">
                  <a:extLst>
                    <a:ext uri="{A12FA001-AC4F-418D-AE19-62706E023703}">
                      <ahyp:hlinkClr xmlns:ahyp="http://schemas.microsoft.com/office/drawing/2018/hyperlinkcolor" val="tx"/>
                    </a:ext>
                  </a:extLst>
                </a:hlinkClick>
              </a:rPr>
              <a:t>CC BY-SA</a:t>
            </a:r>
            <a:endParaRPr lang="en-US" sz="700" dirty="0">
              <a:solidFill>
                <a:srgbClr val="FFFFFF"/>
              </a:solidFill>
            </a:endParaRPr>
          </a:p>
        </p:txBody>
      </p:sp>
    </p:spTree>
    <p:extLst>
      <p:ext uri="{BB962C8B-B14F-4D97-AF65-F5344CB8AC3E}">
        <p14:creationId xmlns:p14="http://schemas.microsoft.com/office/powerpoint/2010/main" val="18140909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3"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4"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5"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6"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7"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8"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9"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0"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1"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2"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3"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4"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6" name="Group 25">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7"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8"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9"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0"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1"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2"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3"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4"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5"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6"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7"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8"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0" name="Rectangle 39">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2" name="Freeform 11">
            <a:extLst>
              <a:ext uri="{FF2B5EF4-FFF2-40B4-BE49-F238E27FC236}">
                <a16:creationId xmlns:a16="http://schemas.microsoft.com/office/drawing/2014/main" id="{7326F4E6-9131-42DA-97B2-0BA8D1E25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a:extLst>
              <a:ext uri="{FF2B5EF4-FFF2-40B4-BE49-F238E27FC236}">
                <a16:creationId xmlns:a16="http://schemas.microsoft.com/office/drawing/2014/main" id="{EE3E3F51-EBC8-4AC8-9FA3-B6374A253E44}"/>
              </a:ext>
            </a:extLst>
          </p:cNvPr>
          <p:cNvSpPr>
            <a:spLocks noGrp="1"/>
          </p:cNvSpPr>
          <p:nvPr>
            <p:ph type="title"/>
          </p:nvPr>
        </p:nvSpPr>
        <p:spPr>
          <a:xfrm>
            <a:off x="1687669" y="624110"/>
            <a:ext cx="4137059" cy="1280890"/>
          </a:xfrm>
        </p:spPr>
        <p:txBody>
          <a:bodyPr vert="horz" lIns="91440" tIns="45720" rIns="91440" bIns="45720" rtlCol="0" anchor="t">
            <a:normAutofit/>
          </a:bodyPr>
          <a:lstStyle/>
          <a:p>
            <a:r>
              <a:rPr lang="en-US" sz="4000" b="1" dirty="0">
                <a:solidFill>
                  <a:schemeClr val="accent1">
                    <a:lumMod val="75000"/>
                  </a:schemeClr>
                </a:solidFill>
              </a:rPr>
              <a:t>You can do this!</a:t>
            </a:r>
          </a:p>
        </p:txBody>
      </p:sp>
      <p:sp>
        <p:nvSpPr>
          <p:cNvPr id="3" name="Subtitle 2">
            <a:extLst>
              <a:ext uri="{FF2B5EF4-FFF2-40B4-BE49-F238E27FC236}">
                <a16:creationId xmlns:a16="http://schemas.microsoft.com/office/drawing/2014/main" id="{33F3BA48-03C8-4C06-B182-ED5E8ACF473F}"/>
              </a:ext>
            </a:extLst>
          </p:cNvPr>
          <p:cNvSpPr>
            <a:spLocks noGrp="1"/>
          </p:cNvSpPr>
          <p:nvPr>
            <p:ph sz="half" idx="1"/>
          </p:nvPr>
        </p:nvSpPr>
        <p:spPr>
          <a:xfrm>
            <a:off x="1683956" y="2133600"/>
            <a:ext cx="4140772" cy="3777622"/>
          </a:xfrm>
        </p:spPr>
        <p:txBody>
          <a:bodyPr vert="horz" lIns="91440" tIns="45720" rIns="91440" bIns="45720" rtlCol="0">
            <a:normAutofit/>
          </a:bodyPr>
          <a:lstStyle/>
          <a:p>
            <a:r>
              <a:rPr lang="en-US" dirty="0">
                <a:solidFill>
                  <a:schemeClr val="accent1">
                    <a:lumMod val="75000"/>
                  </a:schemeClr>
                </a:solidFill>
              </a:rPr>
              <a:t>If you have questions along the way . . . Contact OLIS!!</a:t>
            </a:r>
          </a:p>
          <a:p>
            <a:r>
              <a:rPr lang="en-US" dirty="0">
                <a:solidFill>
                  <a:schemeClr val="accent1">
                    <a:lumMod val="75000"/>
                  </a:schemeClr>
                </a:solidFill>
              </a:rPr>
              <a:t>Danielle Margarida</a:t>
            </a:r>
            <a:br>
              <a:rPr lang="en-US" dirty="0">
                <a:solidFill>
                  <a:schemeClr val="accent1">
                    <a:lumMod val="75000"/>
                  </a:schemeClr>
                </a:solidFill>
              </a:rPr>
            </a:br>
            <a:r>
              <a:rPr lang="en-US" dirty="0">
                <a:solidFill>
                  <a:schemeClr val="accent1">
                    <a:lumMod val="75000"/>
                  </a:schemeClr>
                </a:solidFill>
              </a:rPr>
              <a:t>Danielle.Margarida@olis.ri.gov</a:t>
            </a:r>
            <a:br>
              <a:rPr lang="en-US" dirty="0">
                <a:solidFill>
                  <a:schemeClr val="accent1">
                    <a:lumMod val="75000"/>
                  </a:schemeClr>
                </a:solidFill>
              </a:rPr>
            </a:br>
            <a:r>
              <a:rPr lang="en-US" dirty="0">
                <a:solidFill>
                  <a:schemeClr val="accent1">
                    <a:lumMod val="75000"/>
                  </a:schemeClr>
                </a:solidFill>
              </a:rPr>
              <a:t>574-9309</a:t>
            </a:r>
          </a:p>
          <a:p>
            <a:r>
              <a:rPr lang="en-US" dirty="0">
                <a:solidFill>
                  <a:schemeClr val="accent1">
                    <a:lumMod val="75000"/>
                  </a:schemeClr>
                </a:solidFill>
              </a:rPr>
              <a:t>Donna DiMichele</a:t>
            </a:r>
            <a:br>
              <a:rPr lang="en-US" dirty="0">
                <a:solidFill>
                  <a:schemeClr val="accent1">
                    <a:lumMod val="75000"/>
                  </a:schemeClr>
                </a:solidFill>
              </a:rPr>
            </a:br>
            <a:r>
              <a:rPr lang="en-US" dirty="0">
                <a:solidFill>
                  <a:schemeClr val="accent1">
                    <a:lumMod val="75000"/>
                  </a:schemeClr>
                </a:solidFill>
              </a:rPr>
              <a:t>Donna.DiMichele@olis.ri.gov</a:t>
            </a:r>
            <a:br>
              <a:rPr lang="en-US" dirty="0">
                <a:solidFill>
                  <a:schemeClr val="accent1">
                    <a:lumMod val="75000"/>
                  </a:schemeClr>
                </a:solidFill>
              </a:rPr>
            </a:br>
            <a:r>
              <a:rPr lang="en-US" dirty="0">
                <a:solidFill>
                  <a:schemeClr val="accent1">
                    <a:lumMod val="75000"/>
                  </a:schemeClr>
                </a:solidFill>
              </a:rPr>
              <a:t>574-9303</a:t>
            </a:r>
          </a:p>
          <a:p>
            <a:endParaRPr lang="en-US" dirty="0">
              <a:solidFill>
                <a:srgbClr val="000000"/>
              </a:solidFill>
            </a:endParaRPr>
          </a:p>
        </p:txBody>
      </p:sp>
      <p:pic>
        <p:nvPicPr>
          <p:cNvPr id="6" name="Content Placeholder 5">
            <a:extLst>
              <a:ext uri="{FF2B5EF4-FFF2-40B4-BE49-F238E27FC236}">
                <a16:creationId xmlns:a16="http://schemas.microsoft.com/office/drawing/2014/main" id="{930B7928-1985-4504-8CEB-769D05D9B647}"/>
              </a:ext>
            </a:extLst>
          </p:cNvPr>
          <p:cNvPicPr>
            <a:picLocks noGrp="1" noChangeAspect="1"/>
          </p:cNvPicPr>
          <p:nvPr>
            <p:ph sz="half" idx="2"/>
          </p:nvPr>
        </p:nvPicPr>
        <p:blipFill>
          <a:blip r:embed="rId3">
            <a:extLst>
              <a:ext uri="{837473B0-CC2E-450A-ABE3-18F120FF3D39}">
                <a1611:picAttrSrcUrl xmlns:a1611="http://schemas.microsoft.com/office/drawing/2016/11/main" r:id="rId4"/>
              </a:ext>
            </a:extLst>
          </a:blip>
          <a:stretch>
            <a:fillRect/>
          </a:stretch>
        </p:blipFill>
        <p:spPr>
          <a:xfrm>
            <a:off x="6091916" y="1749338"/>
            <a:ext cx="5451627" cy="3039282"/>
          </a:xfrm>
          <a:prstGeom prst="rect">
            <a:avLst/>
          </a:prstGeom>
        </p:spPr>
      </p:pic>
      <p:sp>
        <p:nvSpPr>
          <p:cNvPr id="7" name="TextBox 6">
            <a:extLst>
              <a:ext uri="{FF2B5EF4-FFF2-40B4-BE49-F238E27FC236}">
                <a16:creationId xmlns:a16="http://schemas.microsoft.com/office/drawing/2014/main" id="{FC9DDA42-728D-4851-85F2-14CFED465689}"/>
              </a:ext>
            </a:extLst>
          </p:cNvPr>
          <p:cNvSpPr txBox="1"/>
          <p:nvPr/>
        </p:nvSpPr>
        <p:spPr>
          <a:xfrm>
            <a:off x="8863002" y="4588565"/>
            <a:ext cx="2680541" cy="200055"/>
          </a:xfrm>
          <a:prstGeom prst="rect">
            <a:avLst/>
          </a:prstGeom>
          <a:solidFill>
            <a:srgbClr val="000000"/>
          </a:solidFill>
        </p:spPr>
        <p:txBody>
          <a:bodyPr wrap="none" rtlCol="0">
            <a:spAutoFit/>
          </a:bodyPr>
          <a:lstStyle/>
          <a:p>
            <a:pPr algn="r">
              <a:spcAft>
                <a:spcPts val="600"/>
              </a:spcAft>
            </a:pPr>
            <a:r>
              <a:rPr lang="en-US" sz="700" dirty="0">
                <a:solidFill>
                  <a:srgbClr val="FFFFFF"/>
                </a:solidFill>
                <a:hlinkClick r:id="rId4" tooltip="http://blog.ncce.org/author/hemithike/">
                  <a:extLst>
                    <a:ext uri="{A12FA001-AC4F-418D-AE19-62706E023703}">
                      <ahyp:hlinkClr xmlns:ahyp="http://schemas.microsoft.com/office/drawing/2018/hyperlinkcolor" val="tx"/>
                    </a:ext>
                  </a:extLst>
                </a:hlinkClick>
              </a:rPr>
              <a:t>This Photo</a:t>
            </a:r>
            <a:r>
              <a:rPr lang="en-US" sz="700" dirty="0">
                <a:solidFill>
                  <a:srgbClr val="FFFFFF"/>
                </a:solidFill>
              </a:rPr>
              <a:t> by Unknown Author is licensed under </a:t>
            </a:r>
            <a:r>
              <a:rPr lang="en-US" sz="700" dirty="0">
                <a:solidFill>
                  <a:srgbClr val="FFFFFF"/>
                </a:solidFill>
                <a:hlinkClick r:id="rId5" tooltip="https://creativecommons.org/licenses/by-sa/3.0/">
                  <a:extLst>
                    <a:ext uri="{A12FA001-AC4F-418D-AE19-62706E023703}">
                      <ahyp:hlinkClr xmlns:ahyp="http://schemas.microsoft.com/office/drawing/2018/hyperlinkcolor" val="tx"/>
                    </a:ext>
                  </a:extLst>
                </a:hlinkClick>
              </a:rPr>
              <a:t>CC BY-SA</a:t>
            </a:r>
            <a:endParaRPr lang="en-US" sz="700" dirty="0">
              <a:solidFill>
                <a:srgbClr val="FFFFFF"/>
              </a:solidFill>
            </a:endParaRPr>
          </a:p>
        </p:txBody>
      </p:sp>
    </p:spTree>
    <p:extLst>
      <p:ext uri="{BB962C8B-B14F-4D97-AF65-F5344CB8AC3E}">
        <p14:creationId xmlns:p14="http://schemas.microsoft.com/office/powerpoint/2010/main" val="762237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8" name="Rectangle 11">
            <a:extLst>
              <a:ext uri="{FF2B5EF4-FFF2-40B4-BE49-F238E27FC236}">
                <a16:creationId xmlns:a16="http://schemas.microsoft.com/office/drawing/2014/main" id="{BF7E8610-2DF7-4AF0-B876-0F3B7882A6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3">
            <a:extLst>
              <a:ext uri="{FF2B5EF4-FFF2-40B4-BE49-F238E27FC236}">
                <a16:creationId xmlns:a16="http://schemas.microsoft.com/office/drawing/2014/main" id="{C1C8C023-62A6-4DA0-8DF4-3F4EA94090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Title 3">
            <a:extLst>
              <a:ext uri="{FF2B5EF4-FFF2-40B4-BE49-F238E27FC236}">
                <a16:creationId xmlns:a16="http://schemas.microsoft.com/office/drawing/2014/main" id="{E74DE100-6895-4000-BFDF-7EF54530CCC2}"/>
              </a:ext>
            </a:extLst>
          </p:cNvPr>
          <p:cNvSpPr>
            <a:spLocks noGrp="1"/>
          </p:cNvSpPr>
          <p:nvPr>
            <p:ph type="title"/>
          </p:nvPr>
        </p:nvSpPr>
        <p:spPr>
          <a:xfrm>
            <a:off x="1843391" y="624110"/>
            <a:ext cx="9383408" cy="1280890"/>
          </a:xfrm>
        </p:spPr>
        <p:txBody>
          <a:bodyPr>
            <a:normAutofit/>
          </a:bodyPr>
          <a:lstStyle/>
          <a:p>
            <a:r>
              <a:rPr lang="en-US" dirty="0">
                <a:solidFill>
                  <a:schemeClr val="bg1"/>
                </a:solidFill>
              </a:rPr>
              <a:t>What we are going to cover</a:t>
            </a:r>
          </a:p>
        </p:txBody>
      </p:sp>
      <p:sp>
        <p:nvSpPr>
          <p:cNvPr id="20" name="Freeform 11">
            <a:extLst>
              <a:ext uri="{FF2B5EF4-FFF2-40B4-BE49-F238E27FC236}">
                <a16:creationId xmlns:a16="http://schemas.microsoft.com/office/drawing/2014/main" id="{26B9FE07-322E-43FB-8707-C9826BD90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graphicFrame>
        <p:nvGraphicFramePr>
          <p:cNvPr id="21" name="Content Placeholder 4">
            <a:extLst>
              <a:ext uri="{FF2B5EF4-FFF2-40B4-BE49-F238E27FC236}">
                <a16:creationId xmlns:a16="http://schemas.microsoft.com/office/drawing/2014/main" id="{92F05CF2-86B3-47BA-A2F0-94E6ED9BD1F9}"/>
              </a:ext>
            </a:extLst>
          </p:cNvPr>
          <p:cNvGraphicFramePr>
            <a:graphicFrameLocks noGrp="1"/>
          </p:cNvGraphicFramePr>
          <p:nvPr>
            <p:ph idx="1"/>
            <p:extLst>
              <p:ext uri="{D42A27DB-BD31-4B8C-83A1-F6EECF244321}">
                <p14:modId xmlns:p14="http://schemas.microsoft.com/office/powerpoint/2010/main" val="1920348170"/>
              </p:ext>
            </p:extLst>
          </p:nvPr>
        </p:nvGraphicFramePr>
        <p:xfrm>
          <a:off x="961012" y="2930805"/>
          <a:ext cx="10265786" cy="29619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61564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id="{BF7E8610-2DF7-4AF0-B876-0F3B7882A6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1">
            <a:extLst>
              <a:ext uri="{FF2B5EF4-FFF2-40B4-BE49-F238E27FC236}">
                <a16:creationId xmlns:a16="http://schemas.microsoft.com/office/drawing/2014/main" id="{C1C8C023-62A6-4DA0-8DF4-3F4EA94090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28271BA-D2EF-44B6-8DC3-3DAF5FB8762E}"/>
              </a:ext>
            </a:extLst>
          </p:cNvPr>
          <p:cNvSpPr>
            <a:spLocks noGrp="1"/>
          </p:cNvSpPr>
          <p:nvPr>
            <p:ph type="title"/>
          </p:nvPr>
        </p:nvSpPr>
        <p:spPr>
          <a:xfrm>
            <a:off x="1843391" y="624110"/>
            <a:ext cx="9383408" cy="1280890"/>
          </a:xfrm>
        </p:spPr>
        <p:txBody>
          <a:bodyPr>
            <a:normAutofit/>
          </a:bodyPr>
          <a:lstStyle/>
          <a:p>
            <a:r>
              <a:rPr lang="en-US" dirty="0">
                <a:solidFill>
                  <a:schemeClr val="bg1"/>
                </a:solidFill>
              </a:rPr>
              <a:t>What is the source of LORI Grant Funding?</a:t>
            </a:r>
          </a:p>
        </p:txBody>
      </p:sp>
      <p:sp>
        <p:nvSpPr>
          <p:cNvPr id="18" name="Freeform 11">
            <a:extLst>
              <a:ext uri="{FF2B5EF4-FFF2-40B4-BE49-F238E27FC236}">
                <a16:creationId xmlns:a16="http://schemas.microsoft.com/office/drawing/2014/main" id="{26B9FE07-322E-43FB-8707-C9826BD90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graphicFrame>
        <p:nvGraphicFramePr>
          <p:cNvPr id="19" name="Content Placeholder 2">
            <a:extLst>
              <a:ext uri="{FF2B5EF4-FFF2-40B4-BE49-F238E27FC236}">
                <a16:creationId xmlns:a16="http://schemas.microsoft.com/office/drawing/2014/main" id="{5E694F18-A076-494D-AE1D-A0B1ED9F64EC}"/>
              </a:ext>
            </a:extLst>
          </p:cNvPr>
          <p:cNvGraphicFramePr>
            <a:graphicFrameLocks noGrp="1"/>
          </p:cNvGraphicFramePr>
          <p:nvPr>
            <p:ph idx="1"/>
            <p:extLst>
              <p:ext uri="{D42A27DB-BD31-4B8C-83A1-F6EECF244321}">
                <p14:modId xmlns:p14="http://schemas.microsoft.com/office/powerpoint/2010/main" val="4060048305"/>
              </p:ext>
            </p:extLst>
          </p:nvPr>
        </p:nvGraphicFramePr>
        <p:xfrm>
          <a:off x="961012" y="2930805"/>
          <a:ext cx="10265786" cy="29619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7295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DAE26-48C1-4BBC-B5A9-E1C504146B5F}"/>
              </a:ext>
            </a:extLst>
          </p:cNvPr>
          <p:cNvSpPr>
            <a:spLocks noGrp="1"/>
          </p:cNvSpPr>
          <p:nvPr>
            <p:ph type="title"/>
          </p:nvPr>
        </p:nvSpPr>
        <p:spPr/>
        <p:txBody>
          <a:bodyPr/>
          <a:lstStyle/>
          <a:p>
            <a:r>
              <a:rPr lang="en-US" dirty="0"/>
              <a:t>Who is Eligible to Apply for LORI Summer Learning Grants?</a:t>
            </a:r>
          </a:p>
        </p:txBody>
      </p:sp>
      <p:sp>
        <p:nvSpPr>
          <p:cNvPr id="3" name="Content Placeholder 2">
            <a:extLst>
              <a:ext uri="{FF2B5EF4-FFF2-40B4-BE49-F238E27FC236}">
                <a16:creationId xmlns:a16="http://schemas.microsoft.com/office/drawing/2014/main" id="{48B6232D-EA80-440F-87E3-89ED492CE902}"/>
              </a:ext>
            </a:extLst>
          </p:cNvPr>
          <p:cNvSpPr>
            <a:spLocks noGrp="1"/>
          </p:cNvSpPr>
          <p:nvPr>
            <p:ph idx="1"/>
          </p:nvPr>
        </p:nvSpPr>
        <p:spPr>
          <a:xfrm>
            <a:off x="2589212" y="2133600"/>
            <a:ext cx="8915400" cy="4100290"/>
          </a:xfrm>
        </p:spPr>
        <p:txBody>
          <a:bodyPr/>
          <a:lstStyle/>
          <a:p>
            <a:r>
              <a:rPr lang="en-US" sz="2000" dirty="0"/>
              <a:t>Rhode Island public libraries </a:t>
            </a:r>
          </a:p>
          <a:p>
            <a:endParaRPr lang="en-US" sz="2000" dirty="0"/>
          </a:p>
          <a:p>
            <a:r>
              <a:rPr lang="en-US" sz="2000" dirty="0"/>
              <a:t>Libraries may partner with a non-profit when the partner’s contributions are key to the projects success</a:t>
            </a:r>
          </a:p>
          <a:p>
            <a:pPr lvl="1"/>
            <a:r>
              <a:rPr lang="en-US" sz="1800" dirty="0"/>
              <a:t>If a library partners with a non-profit, the library is the grant applicant</a:t>
            </a:r>
          </a:p>
          <a:p>
            <a:pPr lvl="1"/>
            <a:r>
              <a:rPr lang="en-US" sz="1800" dirty="0"/>
              <a:t>A vendor is not a partner</a:t>
            </a:r>
          </a:p>
          <a:p>
            <a:pPr lvl="1"/>
            <a:endParaRPr lang="en-US" sz="1800" dirty="0"/>
          </a:p>
          <a:p>
            <a:pPr marL="457200" lvl="1" indent="0">
              <a:buNone/>
            </a:pPr>
            <a:endParaRPr lang="en-US" dirty="0"/>
          </a:p>
        </p:txBody>
      </p:sp>
    </p:spTree>
    <p:extLst>
      <p:ext uri="{BB962C8B-B14F-4D97-AF65-F5344CB8AC3E}">
        <p14:creationId xmlns:p14="http://schemas.microsoft.com/office/powerpoint/2010/main" val="3514446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0D804-E01C-45BA-8471-8EB43AF5283F}"/>
              </a:ext>
            </a:extLst>
          </p:cNvPr>
          <p:cNvSpPr>
            <a:spLocks noGrp="1"/>
          </p:cNvSpPr>
          <p:nvPr>
            <p:ph type="title"/>
          </p:nvPr>
        </p:nvSpPr>
        <p:spPr/>
        <p:txBody>
          <a:bodyPr/>
          <a:lstStyle/>
          <a:p>
            <a:r>
              <a:rPr lang="en-US" dirty="0"/>
              <a:t>Application Process</a:t>
            </a:r>
          </a:p>
        </p:txBody>
      </p:sp>
      <p:sp>
        <p:nvSpPr>
          <p:cNvPr id="3" name="Content Placeholder 2">
            <a:extLst>
              <a:ext uri="{FF2B5EF4-FFF2-40B4-BE49-F238E27FC236}">
                <a16:creationId xmlns:a16="http://schemas.microsoft.com/office/drawing/2014/main" id="{1AAE78A4-5277-42F6-92CF-DCF83F21F6A0}"/>
              </a:ext>
            </a:extLst>
          </p:cNvPr>
          <p:cNvSpPr>
            <a:spLocks noGrp="1"/>
          </p:cNvSpPr>
          <p:nvPr>
            <p:ph idx="1"/>
          </p:nvPr>
        </p:nvSpPr>
        <p:spPr/>
        <p:txBody>
          <a:bodyPr>
            <a:normAutofit lnSpcReduction="10000"/>
          </a:bodyPr>
          <a:lstStyle/>
          <a:p>
            <a:r>
              <a:rPr lang="en-US" sz="2000" dirty="0"/>
              <a:t>Complete application in MS Word and the budget in the imbedded MS Excel form</a:t>
            </a:r>
          </a:p>
          <a:p>
            <a:r>
              <a:rPr lang="en-US" sz="2000" dirty="0"/>
              <a:t>Use terms precisely in the application.</a:t>
            </a:r>
          </a:p>
          <a:p>
            <a:pPr lvl="1"/>
            <a:r>
              <a:rPr lang="en-US" sz="2000" dirty="0"/>
              <a:t>Use the Definitions of Terms in the LORI Grant “Introduction, Instructions and Process” to help you. Contact OLIS if you need assistance.</a:t>
            </a:r>
          </a:p>
          <a:p>
            <a:r>
              <a:rPr lang="en-US" sz="2000" dirty="0"/>
              <a:t>Limit the application narrative as indicated on the application form.</a:t>
            </a:r>
          </a:p>
          <a:p>
            <a:r>
              <a:rPr lang="en-US" sz="2000" dirty="0"/>
              <a:t>Submit all application materials electronically.</a:t>
            </a:r>
          </a:p>
          <a:p>
            <a:pPr lvl="1"/>
            <a:r>
              <a:rPr lang="en-US" sz="1800" dirty="0"/>
              <a:t>PDFs will be accepted. JPEG files will not be accepted.</a:t>
            </a:r>
          </a:p>
          <a:p>
            <a:r>
              <a:rPr lang="en-US" sz="2000" dirty="0">
                <a:solidFill>
                  <a:schemeClr val="accent2">
                    <a:lumMod val="75000"/>
                  </a:schemeClr>
                </a:solidFill>
              </a:rPr>
              <a:t>Application deadline: January 13, 2020</a:t>
            </a:r>
            <a:r>
              <a:rPr lang="en-US" sz="2000" dirty="0"/>
              <a:t>.</a:t>
            </a:r>
          </a:p>
        </p:txBody>
      </p:sp>
    </p:spTree>
    <p:extLst>
      <p:ext uri="{BB962C8B-B14F-4D97-AF65-F5344CB8AC3E}">
        <p14:creationId xmlns:p14="http://schemas.microsoft.com/office/powerpoint/2010/main" val="4284840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E309E-F1CC-4BE9-9C50-934AF0002F62}"/>
              </a:ext>
            </a:extLst>
          </p:cNvPr>
          <p:cNvSpPr>
            <a:spLocks noGrp="1"/>
          </p:cNvSpPr>
          <p:nvPr>
            <p:ph type="title"/>
          </p:nvPr>
        </p:nvSpPr>
        <p:spPr/>
        <p:txBody>
          <a:bodyPr/>
          <a:lstStyle/>
          <a:p>
            <a:r>
              <a:rPr lang="en-US" dirty="0"/>
              <a:t>Application Components</a:t>
            </a:r>
            <a:br>
              <a:rPr lang="en-US" dirty="0"/>
            </a:br>
            <a:endParaRPr lang="en-US" dirty="0"/>
          </a:p>
        </p:txBody>
      </p:sp>
      <p:sp>
        <p:nvSpPr>
          <p:cNvPr id="3" name="Content Placeholder 2">
            <a:extLst>
              <a:ext uri="{FF2B5EF4-FFF2-40B4-BE49-F238E27FC236}">
                <a16:creationId xmlns:a16="http://schemas.microsoft.com/office/drawing/2014/main" id="{8F1BF3D3-DEF8-4CC0-ACC2-767F6B28C96E}"/>
              </a:ext>
            </a:extLst>
          </p:cNvPr>
          <p:cNvSpPr>
            <a:spLocks noGrp="1"/>
          </p:cNvSpPr>
          <p:nvPr>
            <p:ph idx="1"/>
          </p:nvPr>
        </p:nvSpPr>
        <p:spPr>
          <a:xfrm>
            <a:off x="2589212" y="2151355"/>
            <a:ext cx="8915400" cy="3777622"/>
          </a:xfrm>
        </p:spPr>
        <p:txBody>
          <a:bodyPr>
            <a:normAutofit lnSpcReduction="10000"/>
          </a:bodyPr>
          <a:lstStyle/>
          <a:p>
            <a:pPr marL="0" indent="0">
              <a:buNone/>
            </a:pPr>
            <a:r>
              <a:rPr lang="en-US" sz="2000" dirty="0"/>
              <a:t>Application Information Form</a:t>
            </a:r>
          </a:p>
          <a:p>
            <a:pPr lvl="1"/>
            <a:r>
              <a:rPr lang="en-US" sz="2000" dirty="0"/>
              <a:t>If you are working with a partner, include the Partner Information Form</a:t>
            </a:r>
          </a:p>
          <a:p>
            <a:pPr lvl="2"/>
            <a:r>
              <a:rPr lang="en-US" sz="1800" dirty="0"/>
              <a:t>Partners bring something to the project in addition to what the library brings to the table</a:t>
            </a:r>
          </a:p>
          <a:p>
            <a:pPr lvl="3"/>
            <a:r>
              <a:rPr lang="en-US" sz="1600" dirty="0"/>
              <a:t>Out-of-school time partners such as the Y or the rec department</a:t>
            </a:r>
          </a:p>
          <a:p>
            <a:pPr lvl="2"/>
            <a:r>
              <a:rPr lang="en-US" sz="1800" dirty="0"/>
              <a:t>Partners are </a:t>
            </a:r>
            <a:r>
              <a:rPr lang="en-US" sz="1800" u="sng" dirty="0"/>
              <a:t>not</a:t>
            </a:r>
            <a:r>
              <a:rPr lang="en-US" sz="1800" dirty="0"/>
              <a:t> paid commercial vendors </a:t>
            </a:r>
          </a:p>
          <a:p>
            <a:pPr marL="0" indent="0">
              <a:buNone/>
            </a:pPr>
            <a:r>
              <a:rPr lang="en-US" sz="2000" dirty="0"/>
              <a:t>Project Overview</a:t>
            </a:r>
          </a:p>
          <a:p>
            <a:pPr lvl="1"/>
            <a:r>
              <a:rPr lang="en-US" sz="2000" dirty="0"/>
              <a:t>A brief synopsis of the project in 100 words or less</a:t>
            </a:r>
          </a:p>
          <a:p>
            <a:pPr lvl="2"/>
            <a:r>
              <a:rPr lang="en-US" sz="2000" dirty="0"/>
              <a:t>Indicate which of the OLIS priorities are addressed </a:t>
            </a:r>
          </a:p>
          <a:p>
            <a:pPr lvl="2"/>
            <a:endParaRPr lang="en-US" dirty="0"/>
          </a:p>
          <a:p>
            <a:endParaRPr lang="en-US" dirty="0"/>
          </a:p>
        </p:txBody>
      </p:sp>
    </p:spTree>
    <p:extLst>
      <p:ext uri="{BB962C8B-B14F-4D97-AF65-F5344CB8AC3E}">
        <p14:creationId xmlns:p14="http://schemas.microsoft.com/office/powerpoint/2010/main" val="300670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EFC55-018D-45C7-849B-7B53AFF189E9}"/>
              </a:ext>
            </a:extLst>
          </p:cNvPr>
          <p:cNvSpPr>
            <a:spLocks noGrp="1"/>
          </p:cNvSpPr>
          <p:nvPr>
            <p:ph type="title"/>
          </p:nvPr>
        </p:nvSpPr>
        <p:spPr/>
        <p:txBody>
          <a:bodyPr/>
          <a:lstStyle/>
          <a:p>
            <a:r>
              <a:rPr lang="en-US" dirty="0"/>
              <a:t>Project Purpose</a:t>
            </a:r>
          </a:p>
        </p:txBody>
      </p:sp>
      <p:sp>
        <p:nvSpPr>
          <p:cNvPr id="3" name="Content Placeholder 2">
            <a:extLst>
              <a:ext uri="{FF2B5EF4-FFF2-40B4-BE49-F238E27FC236}">
                <a16:creationId xmlns:a16="http://schemas.microsoft.com/office/drawing/2014/main" id="{F8CE56EB-6625-4D5F-AD74-7AF4B7103395}"/>
              </a:ext>
            </a:extLst>
          </p:cNvPr>
          <p:cNvSpPr>
            <a:spLocks noGrp="1"/>
          </p:cNvSpPr>
          <p:nvPr>
            <p:ph idx="1"/>
          </p:nvPr>
        </p:nvSpPr>
        <p:spPr/>
        <p:txBody>
          <a:bodyPr>
            <a:normAutofit/>
          </a:bodyPr>
          <a:lstStyle/>
          <a:p>
            <a:r>
              <a:rPr lang="en-US" sz="2000" dirty="0"/>
              <a:t>The intended audience – who will be served by the project</a:t>
            </a:r>
          </a:p>
          <a:p>
            <a:pPr lvl="1"/>
            <a:r>
              <a:rPr lang="en-US" sz="2000" dirty="0"/>
              <a:t>Include the need or challenge the project will meet for the audience and describe how the project will meet it</a:t>
            </a:r>
          </a:p>
          <a:p>
            <a:pPr lvl="0">
              <a:buClr>
                <a:srgbClr val="A53010"/>
              </a:buClr>
            </a:pPr>
            <a:r>
              <a:rPr lang="en-US" sz="2000" dirty="0">
                <a:solidFill>
                  <a:prstClr val="black">
                    <a:lumMod val="75000"/>
                    <a:lumOff val="25000"/>
                  </a:prstClr>
                </a:solidFill>
              </a:rPr>
              <a:t>Describe how the project fits with the library’s mission and strategic plan</a:t>
            </a:r>
          </a:p>
          <a:p>
            <a:pPr lvl="0">
              <a:buClr>
                <a:srgbClr val="A53010"/>
              </a:buClr>
            </a:pPr>
            <a:r>
              <a:rPr lang="en-US" sz="2000" dirty="0"/>
              <a:t>Indicate how the project complements, enhances or builds upon existing library services</a:t>
            </a:r>
          </a:p>
        </p:txBody>
      </p:sp>
    </p:spTree>
    <p:extLst>
      <p:ext uri="{BB962C8B-B14F-4D97-AF65-F5344CB8AC3E}">
        <p14:creationId xmlns:p14="http://schemas.microsoft.com/office/powerpoint/2010/main" val="3171364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823D7-A380-423B-A32A-32521DAC2EEC}"/>
              </a:ext>
            </a:extLst>
          </p:cNvPr>
          <p:cNvSpPr>
            <a:spLocks noGrp="1"/>
          </p:cNvSpPr>
          <p:nvPr>
            <p:ph type="title"/>
          </p:nvPr>
        </p:nvSpPr>
        <p:spPr/>
        <p:txBody>
          <a:bodyPr/>
          <a:lstStyle/>
          <a:p>
            <a:r>
              <a:rPr lang="en-US" dirty="0"/>
              <a:t>Project Design</a:t>
            </a:r>
          </a:p>
        </p:txBody>
      </p:sp>
      <p:sp>
        <p:nvSpPr>
          <p:cNvPr id="3" name="Content Placeholder 2">
            <a:extLst>
              <a:ext uri="{FF2B5EF4-FFF2-40B4-BE49-F238E27FC236}">
                <a16:creationId xmlns:a16="http://schemas.microsoft.com/office/drawing/2014/main" id="{D4681D69-1B52-45E2-B35E-B9C3E94D59B6}"/>
              </a:ext>
            </a:extLst>
          </p:cNvPr>
          <p:cNvSpPr>
            <a:spLocks noGrp="1"/>
          </p:cNvSpPr>
          <p:nvPr>
            <p:ph idx="1"/>
          </p:nvPr>
        </p:nvSpPr>
        <p:spPr/>
        <p:txBody>
          <a:bodyPr>
            <a:normAutofit/>
          </a:bodyPr>
          <a:lstStyle/>
          <a:p>
            <a:r>
              <a:rPr lang="en-US" sz="2000" dirty="0"/>
              <a:t>Project Design– the project activities and how they relate to the project purpose</a:t>
            </a:r>
          </a:p>
          <a:p>
            <a:pPr lvl="1"/>
            <a:r>
              <a:rPr lang="en-US" sz="1800" dirty="0"/>
              <a:t>When will the activities happen</a:t>
            </a:r>
          </a:p>
          <a:p>
            <a:pPr lvl="2"/>
            <a:r>
              <a:rPr lang="en-US" sz="1600" dirty="0"/>
              <a:t>a timeline is useful to assist with planning and implementing</a:t>
            </a:r>
          </a:p>
          <a:p>
            <a:pPr lvl="1"/>
            <a:r>
              <a:rPr lang="en-US" sz="1800" dirty="0"/>
              <a:t>What are the resources required to complete the project</a:t>
            </a:r>
          </a:p>
          <a:p>
            <a:pPr lvl="2"/>
            <a:r>
              <a:rPr lang="en-US" sz="1800" dirty="0"/>
              <a:t>What you will need such as supplies, consultants/educators, staff time, transportation</a:t>
            </a:r>
          </a:p>
          <a:p>
            <a:pPr lvl="1"/>
            <a:r>
              <a:rPr lang="en-US" sz="1800" dirty="0"/>
              <a:t>Project staff and their roles (use job titles not personal names)</a:t>
            </a:r>
          </a:p>
        </p:txBody>
      </p:sp>
    </p:spTree>
    <p:extLst>
      <p:ext uri="{BB962C8B-B14F-4D97-AF65-F5344CB8AC3E}">
        <p14:creationId xmlns:p14="http://schemas.microsoft.com/office/powerpoint/2010/main" val="192274539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1723</Words>
  <Application>Microsoft Office PowerPoint</Application>
  <PresentationFormat>Widescreen</PresentationFormat>
  <Paragraphs>184</Paragraphs>
  <Slides>25</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Century Gothic</vt:lpstr>
      <vt:lpstr>Wingdings 3</vt:lpstr>
      <vt:lpstr>Wisp</vt:lpstr>
      <vt:lpstr>LORI Learning Grants Workshop </vt:lpstr>
      <vt:lpstr>This presentation is being recorded and will be available on the OLIS website by October 15</vt:lpstr>
      <vt:lpstr>What we are going to cover</vt:lpstr>
      <vt:lpstr>What is the source of LORI Grant Funding?</vt:lpstr>
      <vt:lpstr>Who is Eligible to Apply for LORI Summer Learning Grants?</vt:lpstr>
      <vt:lpstr>Application Process</vt:lpstr>
      <vt:lpstr>Application Components </vt:lpstr>
      <vt:lpstr>Project Purpose</vt:lpstr>
      <vt:lpstr>Project Design</vt:lpstr>
      <vt:lpstr>Project Design continued</vt:lpstr>
      <vt:lpstr>Evaluation Plan</vt:lpstr>
      <vt:lpstr>Evaluation Plan continued</vt:lpstr>
      <vt:lpstr>Outcomes? Outputs?</vt:lpstr>
      <vt:lpstr>What are the differences between outputs and outcomes?</vt:lpstr>
      <vt:lpstr>Budget</vt:lpstr>
      <vt:lpstr>Budget continued</vt:lpstr>
      <vt:lpstr>Budget continued</vt:lpstr>
      <vt:lpstr>Budget continued</vt:lpstr>
      <vt:lpstr>Budget continued</vt:lpstr>
      <vt:lpstr>What does applying for an LSTA funded grant from OLIS mean to applicants?</vt:lpstr>
      <vt:lpstr>What does getting an LSTA funded grant from OLIS mean to applicants?</vt:lpstr>
      <vt:lpstr>What does getting an LSTA funded grant from OLIS mean to applicants?</vt:lpstr>
      <vt:lpstr>Dates to Remember</vt:lpstr>
      <vt:lpstr>Who ya gonna call?</vt:lpstr>
      <vt:lpstr>You can do this!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LORI Learning Grants Workshop </dc:title>
  <dc:creator>DiMichele, Donna (DOA)</dc:creator>
  <cp:lastModifiedBy>DiMichele, Donna (DOA)</cp:lastModifiedBy>
  <cp:revision>5</cp:revision>
  <cp:lastPrinted>2019-10-07T16:07:35Z</cp:lastPrinted>
  <dcterms:created xsi:type="dcterms:W3CDTF">2019-10-07T15:27:42Z</dcterms:created>
  <dcterms:modified xsi:type="dcterms:W3CDTF">2019-10-07T16:13:16Z</dcterms:modified>
</cp:coreProperties>
</file>